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4"/>
  </p:notesMasterIdLst>
  <p:handoutMasterIdLst>
    <p:handoutMasterId r:id="rId45"/>
  </p:handoutMasterIdLst>
  <p:sldIdLst>
    <p:sldId id="257" r:id="rId5"/>
    <p:sldId id="268" r:id="rId6"/>
    <p:sldId id="269" r:id="rId7"/>
    <p:sldId id="270" r:id="rId8"/>
    <p:sldId id="276" r:id="rId9"/>
    <p:sldId id="273" r:id="rId10"/>
    <p:sldId id="274" r:id="rId11"/>
    <p:sldId id="271" r:id="rId12"/>
    <p:sldId id="272" r:id="rId13"/>
    <p:sldId id="283" r:id="rId14"/>
    <p:sldId id="309" r:id="rId15"/>
    <p:sldId id="310" r:id="rId16"/>
    <p:sldId id="314" r:id="rId17"/>
    <p:sldId id="311" r:id="rId18"/>
    <p:sldId id="312" r:id="rId19"/>
    <p:sldId id="313" r:id="rId20"/>
    <p:sldId id="275" r:id="rId21"/>
    <p:sldId id="278" r:id="rId22"/>
    <p:sldId id="279" r:id="rId23"/>
    <p:sldId id="288" r:id="rId24"/>
    <p:sldId id="289" r:id="rId25"/>
    <p:sldId id="290" r:id="rId26"/>
    <p:sldId id="291" r:id="rId27"/>
    <p:sldId id="293" r:id="rId28"/>
    <p:sldId id="292" r:id="rId29"/>
    <p:sldId id="294" r:id="rId30"/>
    <p:sldId id="295" r:id="rId31"/>
    <p:sldId id="281" r:id="rId32"/>
    <p:sldId id="296" r:id="rId33"/>
    <p:sldId id="297" r:id="rId34"/>
    <p:sldId id="298" r:id="rId35"/>
    <p:sldId id="299" r:id="rId36"/>
    <p:sldId id="301" r:id="rId37"/>
    <p:sldId id="300" r:id="rId38"/>
    <p:sldId id="302" r:id="rId39"/>
    <p:sldId id="303" r:id="rId40"/>
    <p:sldId id="304" r:id="rId41"/>
    <p:sldId id="305" r:id="rId42"/>
    <p:sldId id="315" r:id="rId4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94404"/>
    <a:srgbClr val="5F6F0F"/>
    <a:srgbClr val="718412"/>
    <a:srgbClr val="65741A"/>
    <a:srgbClr val="70811D"/>
    <a:srgbClr val="7B8D1F"/>
    <a:srgbClr val="839721"/>
    <a:srgbClr val="95AB25"/>
    <a:srgbClr val="BC55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p:cViewPr varScale="1">
        <p:scale>
          <a:sx n="76" d="100"/>
          <a:sy n="76" d="100"/>
        </p:scale>
        <p:origin x="126" y="774"/>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5B4EDC-59C0-49C7-8ADA-5A781B329E02}" type="datetimeFigureOut">
              <a:rPr lang="en-US"/>
              <a:t>7/12/2017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429053-DC2A-4342-ADD4-2FD729D91E2C}" type="slidenum">
              <a:rPr/>
              <a:t>‹#›</a:t>
            </a:fld>
            <a:endParaRPr/>
          </a:p>
        </p:txBody>
      </p:sp>
    </p:spTree>
    <p:extLst>
      <p:ext uri="{BB962C8B-B14F-4D97-AF65-F5344CB8AC3E}">
        <p14:creationId xmlns:p14="http://schemas.microsoft.com/office/powerpoint/2010/main" val="423204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8D46A-B586-417D-BFBD-8C8FE0AAF762}" type="datetimeFigureOut">
              <a:rPr lang="en-US"/>
              <a:t>7/12/2017</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A5BD7-F043-4D1B-AA17-CD412FC534DE}" type="slidenum">
              <a:rPr/>
              <a:t>‹#›</a:t>
            </a:fld>
            <a:endParaRPr/>
          </a:p>
        </p:txBody>
      </p:sp>
    </p:spTree>
    <p:extLst>
      <p:ext uri="{BB962C8B-B14F-4D97-AF65-F5344CB8AC3E}">
        <p14:creationId xmlns:p14="http://schemas.microsoft.com/office/powerpoint/2010/main" val="27670578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302690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8027" indent="-178027">
              <a:buFontTx/>
              <a:buChar char="-"/>
            </a:pPr>
            <a:r>
              <a:rPr lang="en-US" dirty="0"/>
              <a:t>Most popular initiative ever </a:t>
            </a:r>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4083793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3382417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Strict liability</a:t>
            </a:r>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24</a:t>
            </a:fld>
            <a:endParaRPr lang="en-US" dirty="0">
              <a:solidFill>
                <a:prstClr val="black"/>
              </a:solidFill>
            </a:endParaRPr>
          </a:p>
        </p:txBody>
      </p:sp>
    </p:spTree>
    <p:extLst>
      <p:ext uri="{BB962C8B-B14F-4D97-AF65-F5344CB8AC3E}">
        <p14:creationId xmlns:p14="http://schemas.microsoft.com/office/powerpoint/2010/main" val="3022034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Strict liability</a:t>
            </a:r>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25</a:t>
            </a:fld>
            <a:endParaRPr lang="en-US" dirty="0">
              <a:solidFill>
                <a:prstClr val="black"/>
              </a:solidFill>
            </a:endParaRPr>
          </a:p>
        </p:txBody>
      </p:sp>
    </p:spTree>
    <p:extLst>
      <p:ext uri="{BB962C8B-B14F-4D97-AF65-F5344CB8AC3E}">
        <p14:creationId xmlns:p14="http://schemas.microsoft.com/office/powerpoint/2010/main" val="1304771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a:t>
            </a:r>
          </a:p>
        </p:txBody>
      </p:sp>
      <p:sp>
        <p:nvSpPr>
          <p:cNvPr id="4" name="Slide Number Placeholder 3"/>
          <p:cNvSpPr>
            <a:spLocks noGrp="1"/>
          </p:cNvSpPr>
          <p:nvPr>
            <p:ph type="sldNum" sz="quarter" idx="10"/>
          </p:nvPr>
        </p:nvSpPr>
        <p:spPr/>
        <p:txBody>
          <a:bodyPr/>
          <a:lstStyle/>
          <a:p>
            <a:fld id="{01518B6B-8934-4CB5-AA41-FE46BD5237F1}"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1597028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1" name="diagonals"/>
          <p:cNvGrpSpPr/>
          <p:nvPr/>
        </p:nvGrpSpPr>
        <p:grpSpPr>
          <a:xfrm>
            <a:off x="7516443" y="4145281"/>
            <a:ext cx="4686117" cy="2731407"/>
            <a:chOff x="5638800" y="3108960"/>
            <a:chExt cx="3515503" cy="2048555"/>
          </a:xfrm>
        </p:grpSpPr>
        <p:cxnSp>
          <p:nvCxnSpPr>
            <p:cNvPr id="14" name="Straight Connector 13"/>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7" name="Straight Connector 16"/>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9" name="Straight Connector 18"/>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grpSp>
        <p:nvGrpSpPr>
          <p:cNvPr id="12" name="bottom lines"/>
          <p:cNvGrpSpPr/>
          <p:nvPr/>
        </p:nvGrpSpPr>
        <p:grpSpPr>
          <a:xfrm>
            <a:off x="-8916" y="6057149"/>
            <a:ext cx="5498726" cy="820207"/>
            <a:chOff x="-6689" y="4553748"/>
            <a:chExt cx="4125119" cy="615155"/>
          </a:xfrm>
        </p:grpSpPr>
        <p:sp>
          <p:nvSpPr>
            <p:cNvPr id="9" name="Freeform 8"/>
            <p:cNvSpPr/>
            <p:nvPr/>
          </p:nvSpPr>
          <p:spPr>
            <a:xfrm rot="16200000">
              <a:off x="1754302" y="2802395"/>
              <a:ext cx="612775" cy="411548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4115481 h 4115481"/>
                <a:gd name="connsiteX1" fmla="*/ 612775 w 612775"/>
                <a:gd name="connsiteY1" fmla="*/ 3180443 h 4115481"/>
                <a:gd name="connsiteX2" fmla="*/ 612775 w 612775"/>
                <a:gd name="connsiteY2" fmla="*/ 0 h 4115481"/>
              </a:gdLst>
              <a:ahLst/>
              <a:cxnLst>
                <a:cxn ang="0">
                  <a:pos x="connsiteX0" y="connsiteY0"/>
                </a:cxn>
                <a:cxn ang="0">
                  <a:pos x="connsiteX1" y="connsiteY1"/>
                </a:cxn>
                <a:cxn ang="0">
                  <a:pos x="connsiteX2" y="connsiteY2"/>
                </a:cxn>
              </a:cxnLst>
              <a:rect l="l" t="t" r="r" b="b"/>
              <a:pathLst>
                <a:path w="612775" h="4115481">
                  <a:moveTo>
                    <a:pt x="0" y="4115481"/>
                  </a:moveTo>
                  <a:lnTo>
                    <a:pt x="612775" y="3180443"/>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0" name="Freeform 9"/>
            <p:cNvSpPr/>
            <p:nvPr/>
          </p:nvSpPr>
          <p:spPr>
            <a:xfrm rot="16200000">
              <a:off x="1604659" y="3152814"/>
              <a:ext cx="410751" cy="3621427"/>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 name="connsiteX0" fmla="*/ 0 w 410751"/>
                <a:gd name="connsiteY0" fmla="*/ 3614170 h 3614170"/>
                <a:gd name="connsiteX1" fmla="*/ 410751 w 410751"/>
                <a:gd name="connsiteY1" fmla="*/ 2990994 h 3614170"/>
                <a:gd name="connsiteX2" fmla="*/ 405947 w 410751"/>
                <a:gd name="connsiteY2" fmla="*/ 0 h 3614170"/>
                <a:gd name="connsiteX0" fmla="*/ 0 w 410751"/>
                <a:gd name="connsiteY0" fmla="*/ 3621427 h 3621427"/>
                <a:gd name="connsiteX1" fmla="*/ 410751 w 410751"/>
                <a:gd name="connsiteY1" fmla="*/ 2998251 h 3621427"/>
                <a:gd name="connsiteX2" fmla="*/ 405947 w 410751"/>
                <a:gd name="connsiteY2" fmla="*/ 0 h 3621427"/>
              </a:gdLst>
              <a:ahLst/>
              <a:cxnLst>
                <a:cxn ang="0">
                  <a:pos x="connsiteX0" y="connsiteY0"/>
                </a:cxn>
                <a:cxn ang="0">
                  <a:pos x="connsiteX1" y="connsiteY1"/>
                </a:cxn>
                <a:cxn ang="0">
                  <a:pos x="connsiteX2" y="connsiteY2"/>
                </a:cxn>
              </a:cxnLst>
              <a:rect l="l" t="t" r="r" b="b"/>
              <a:pathLst>
                <a:path w="410751" h="3621427">
                  <a:moveTo>
                    <a:pt x="0" y="3621427"/>
                  </a:moveTo>
                  <a:lnTo>
                    <a:pt x="410751" y="2998251"/>
                  </a:lnTo>
                  <a:cubicBezTo>
                    <a:pt x="410359" y="2065358"/>
                    <a:pt x="406339" y="932893"/>
                    <a:pt x="405947" y="0"/>
                  </a:cubicBez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11" name="Freeform 10"/>
            <p:cNvSpPr/>
            <p:nvPr/>
          </p:nvSpPr>
          <p:spPr>
            <a:xfrm rot="16200000">
              <a:off x="1462308" y="3453376"/>
              <a:ext cx="241768" cy="31797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 name="connsiteX0" fmla="*/ 0 w 241768"/>
                <a:gd name="connsiteY0" fmla="*/ 3179761 h 3179761"/>
                <a:gd name="connsiteX1" fmla="*/ 238919 w 241768"/>
                <a:gd name="connsiteY1" fmla="*/ 2819370 h 3179761"/>
                <a:gd name="connsiteX2" fmla="*/ 241754 w 241768"/>
                <a:gd name="connsiteY2" fmla="*/ 0 h 3179761"/>
              </a:gdLst>
              <a:ahLst/>
              <a:cxnLst>
                <a:cxn ang="0">
                  <a:pos x="connsiteX0" y="connsiteY0"/>
                </a:cxn>
                <a:cxn ang="0">
                  <a:pos x="connsiteX1" y="connsiteY1"/>
                </a:cxn>
                <a:cxn ang="0">
                  <a:pos x="connsiteX2" y="connsiteY2"/>
                </a:cxn>
              </a:cxnLst>
              <a:rect l="l" t="t" r="r" b="b"/>
              <a:pathLst>
                <a:path w="241768" h="3179761">
                  <a:moveTo>
                    <a:pt x="0" y="3179761"/>
                  </a:moveTo>
                  <a:lnTo>
                    <a:pt x="238919" y="2819370"/>
                  </a:lnTo>
                  <a:cubicBezTo>
                    <a:pt x="238654" y="1947313"/>
                    <a:pt x="242019" y="872057"/>
                    <a:pt x="241754"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ctrTitle"/>
          </p:nvPr>
        </p:nvSpPr>
        <p:spPr>
          <a:xfrm>
            <a:off x="1625176" y="584200"/>
            <a:ext cx="8735325" cy="2000251"/>
          </a:xfrm>
        </p:spPr>
        <p:txBody>
          <a:bodyPr>
            <a:normAutofit/>
          </a:bodyPr>
          <a:lstStyle>
            <a:lvl1pPr>
              <a:defRPr sz="5400"/>
            </a:lvl1pPr>
          </a:lstStyle>
          <a:p>
            <a:r>
              <a:rPr lang="en-US"/>
              <a:t>Click to edit Master title style</a:t>
            </a:r>
            <a:endParaRPr/>
          </a:p>
        </p:txBody>
      </p:sp>
      <p:sp>
        <p:nvSpPr>
          <p:cNvPr id="3" name="Subtitle 2"/>
          <p:cNvSpPr>
            <a:spLocks noGrp="1"/>
          </p:cNvSpPr>
          <p:nvPr>
            <p:ph type="subTitle" idx="1"/>
          </p:nvPr>
        </p:nvSpPr>
        <p:spPr>
          <a:xfrm>
            <a:off x="1625176" y="2616200"/>
            <a:ext cx="8735325" cy="1752600"/>
          </a:xfrm>
        </p:spPr>
        <p:txBody>
          <a:bodyPr>
            <a:normAutofit/>
          </a:bodyPr>
          <a:lstStyle>
            <a:lvl1pPr marL="0" indent="0" algn="l">
              <a:spcBef>
                <a:spcPts val="0"/>
              </a:spcBef>
              <a:buNone/>
              <a:defRPr sz="2800" cap="all" spc="200" baseline="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lang="en-US"/>
              <a:t>Click to edit Master subtitle style</a:t>
            </a:r>
            <a:endParaRPr/>
          </a:p>
        </p:txBody>
      </p:sp>
      <p:sp>
        <p:nvSpPr>
          <p:cNvPr id="22" name="Date Placeholder 21"/>
          <p:cNvSpPr>
            <a:spLocks noGrp="1"/>
          </p:cNvSpPr>
          <p:nvPr>
            <p:ph type="dt" sz="half" idx="10"/>
          </p:nvPr>
        </p:nvSpPr>
        <p:spPr/>
        <p:txBody>
          <a:bodyPr/>
          <a:lstStyle/>
          <a:p>
            <a:fld id="{F0DFD029-FB74-4578-B929-F66AA97659CA}" type="datetimeFigureOut">
              <a:rPr lang="en-US"/>
              <a:t>7/12/2017</a:t>
            </a:fld>
            <a:endParaRPr/>
          </a:p>
        </p:txBody>
      </p:sp>
      <p:sp>
        <p:nvSpPr>
          <p:cNvPr id="23" name="Footer Placeholder 22"/>
          <p:cNvSpPr>
            <a:spLocks noGrp="1"/>
          </p:cNvSpPr>
          <p:nvPr>
            <p:ph type="ftr" sz="quarter" idx="11"/>
          </p:nvPr>
        </p:nvSpPr>
        <p:spPr/>
        <p:txBody>
          <a:bodyPr/>
          <a:lstStyle/>
          <a:p>
            <a:endParaRPr/>
          </a:p>
        </p:txBody>
      </p:sp>
      <p:sp>
        <p:nvSpPr>
          <p:cNvPr id="24" name="Slide Number Placeholder 2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847488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7/12/2017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996675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584200"/>
            <a:ext cx="2742486" cy="55880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8882" y="584200"/>
            <a:ext cx="7414869" cy="55880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7/12/2017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886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F0DFD029-FB74-4578-B929-F66AA97659CA}" type="datetimeFigureOut">
              <a:rPr lang="en-US"/>
              <a:t>7/12/2017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406769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1" name="diagonals"/>
          <p:cNvGrpSpPr/>
          <p:nvPr/>
        </p:nvGrpSpPr>
        <p:grpSpPr>
          <a:xfrm>
            <a:off x="7516443" y="4145281"/>
            <a:ext cx="4686117" cy="2731407"/>
            <a:chOff x="5638800" y="3108960"/>
            <a:chExt cx="3515503" cy="2048555"/>
          </a:xfrm>
        </p:grpSpPr>
        <p:cxnSp>
          <p:nvCxnSpPr>
            <p:cNvPr id="12" name="Straight Connector 11"/>
            <p:cNvCxnSpPr/>
            <p:nvPr/>
          </p:nvCxnSpPr>
          <p:spPr>
            <a:xfrm flipV="1">
              <a:off x="5638800" y="3108960"/>
              <a:ext cx="3515503" cy="2037116"/>
            </a:xfrm>
            <a:prstGeom prst="line">
              <a:avLst/>
            </a:pr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3" name="Straight Connector 12"/>
            <p:cNvCxnSpPr/>
            <p:nvPr/>
          </p:nvCxnSpPr>
          <p:spPr>
            <a:xfrm flipV="1">
              <a:off x="6004643" y="3333750"/>
              <a:ext cx="3149660" cy="1823765"/>
            </a:xfrm>
            <a:prstGeom prst="line">
              <a:avLst/>
            </a:pr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cxnSp>
          <p:nvCxnSpPr>
            <p:cNvPr id="14" name="Straight Connector 13"/>
            <p:cNvCxnSpPr/>
            <p:nvPr/>
          </p:nvCxnSpPr>
          <p:spPr>
            <a:xfrm flipV="1">
              <a:off x="6388342" y="3549891"/>
              <a:ext cx="2765961" cy="1600149"/>
            </a:xfrm>
            <a:prstGeom prst="line">
              <a:avLst/>
            </a:pr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a:xfrm>
            <a:off x="1625177" y="2209801"/>
            <a:ext cx="8938472" cy="2764335"/>
          </a:xfrm>
        </p:spPr>
        <p:txBody>
          <a:bodyPr anchor="b">
            <a:normAutofit/>
          </a:bodyPr>
          <a:lstStyle>
            <a:lvl1pPr algn="l">
              <a:defRPr sz="5400" b="0" cap="none" baseline="0"/>
            </a:lvl1pPr>
          </a:lstStyle>
          <a:p>
            <a:r>
              <a:rPr lang="en-US"/>
              <a:t>Click to edit Master title style</a:t>
            </a:r>
            <a:endParaRPr/>
          </a:p>
        </p:txBody>
      </p:sp>
      <p:sp>
        <p:nvSpPr>
          <p:cNvPr id="3" name="Text Placeholder 2"/>
          <p:cNvSpPr>
            <a:spLocks noGrp="1"/>
          </p:cNvSpPr>
          <p:nvPr>
            <p:ph type="body" idx="1"/>
          </p:nvPr>
        </p:nvSpPr>
        <p:spPr>
          <a:xfrm>
            <a:off x="1625176" y="4951266"/>
            <a:ext cx="7069519" cy="1220933"/>
          </a:xfrm>
        </p:spPr>
        <p:txBody>
          <a:bodyPr anchor="t">
            <a:normAutofit/>
          </a:bodyPr>
          <a:lstStyle>
            <a:lvl1pPr marL="0" indent="0">
              <a:spcBef>
                <a:spcPts val="0"/>
              </a:spcBef>
              <a:buNone/>
              <a:defRPr sz="2800" cap="all" spc="200" baseline="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DFD029-FB74-4578-B929-F66AA97659CA}" type="datetimeFigureOut">
              <a:rPr lang="en-US"/>
              <a:t>7/12/2017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61633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18883"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500707" y="1706880"/>
            <a:ext cx="5078677" cy="446532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7/12/2017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3557647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8883"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4" name="Content Placeholder 3"/>
          <p:cNvSpPr>
            <a:spLocks noGrp="1"/>
          </p:cNvSpPr>
          <p:nvPr>
            <p:ph sz="half" idx="2"/>
          </p:nvPr>
        </p:nvSpPr>
        <p:spPr>
          <a:xfrm>
            <a:off x="1218883"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96644" y="1701800"/>
            <a:ext cx="5082740" cy="914400"/>
          </a:xfrm>
        </p:spPr>
        <p:txBody>
          <a:bodyPr anchor="b">
            <a:normAutofit/>
          </a:bodyPr>
          <a:lstStyle>
            <a:lvl1pPr marL="0" indent="0">
              <a:spcBef>
                <a:spcPts val="0"/>
              </a:spcBef>
              <a:buNone/>
              <a:defRPr sz="2800" b="0" cap="all" spc="200" baseline="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500707" y="2717800"/>
            <a:ext cx="5078677" cy="3454400"/>
          </a:xfrm>
        </p:spPr>
        <p:txBody>
          <a:bodyPr>
            <a:noAutofit/>
          </a:bodyPr>
          <a:lstStyle>
            <a:lvl1pPr>
              <a:defRPr sz="2800"/>
            </a:lvl1pPr>
            <a:lvl2pPr>
              <a:defRPr sz="2400"/>
            </a:lvl2pPr>
            <a:lvl3pPr>
              <a:defRPr sz="2000"/>
            </a:lvl3pPr>
            <a:lvl4pPr>
              <a:defRPr sz="2000"/>
            </a:lvl4pPr>
            <a:lvl5pPr>
              <a:defRPr sz="2000"/>
            </a:lvl5pPr>
            <a:lvl6pPr>
              <a:defRPr sz="2000" baseline="0"/>
            </a:lvl6pPr>
            <a:lvl7pPr>
              <a:defRPr sz="2000" baseline="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F0DFD029-FB74-4578-B929-F66AA97659CA}" type="datetimeFigureOut">
              <a:rPr lang="en-US"/>
              <a:t>7/12/2017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595381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F0DFD029-FB74-4578-B929-F66AA97659CA}" type="datetimeFigureOut">
              <a:rPr lang="en-US"/>
              <a:t>7/12/2017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51522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D029-FB74-4578-B929-F66AA97659CA}" type="datetimeFigureOut">
              <a:rPr lang="en-US"/>
              <a:t>7/12/2017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2172478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Content Placeholder 2"/>
          <p:cNvSpPr>
            <a:spLocks noGrp="1"/>
          </p:cNvSpPr>
          <p:nvPr>
            <p:ph idx="1"/>
          </p:nvPr>
        </p:nvSpPr>
        <p:spPr>
          <a:xfrm>
            <a:off x="5484971" y="584200"/>
            <a:ext cx="6094413" cy="5588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F0DFD029-FB74-4578-B929-F66AA97659CA}" type="datetimeFigureOut">
              <a:rPr lang="en-US"/>
              <a:t>7/12/2017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1618139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8882" y="1701800"/>
            <a:ext cx="4062942" cy="2438400"/>
          </a:xfrm>
        </p:spPr>
        <p:txBody>
          <a:bodyPr anchor="b">
            <a:normAutofit/>
          </a:bodyPr>
          <a:lstStyle>
            <a:lvl1pPr algn="l">
              <a:defRPr sz="2800" b="0" cap="all" spc="200" baseline="0">
                <a:solidFill>
                  <a:schemeClr val="accent1"/>
                </a:solidFill>
              </a:defRPr>
            </a:lvl1pPr>
          </a:lstStyle>
          <a:p>
            <a:r>
              <a:rPr lang="en-US"/>
              <a:t>Click to edit Master title style</a:t>
            </a:r>
            <a:endParaRPr/>
          </a:p>
        </p:txBody>
      </p:sp>
      <p:sp>
        <p:nvSpPr>
          <p:cNvPr id="4" name="Text Placeholder 3"/>
          <p:cNvSpPr>
            <a:spLocks noGrp="1"/>
          </p:cNvSpPr>
          <p:nvPr>
            <p:ph type="body" sz="half" idx="2"/>
          </p:nvPr>
        </p:nvSpPr>
        <p:spPr>
          <a:xfrm>
            <a:off x="1218882" y="4241800"/>
            <a:ext cx="4062942" cy="1930400"/>
          </a:xfrm>
        </p:spPr>
        <p:txBody>
          <a:bodyPr>
            <a:normAutofit/>
          </a:bodyPr>
          <a:lstStyle>
            <a:lvl1pPr marL="0" indent="0">
              <a:buNone/>
              <a:defRPr sz="2000"/>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5484971" y="584200"/>
            <a:ext cx="6094413" cy="5588000"/>
          </a:xfrm>
          <a:ln w="12700">
            <a:solidFill>
              <a:schemeClr val="bg1">
                <a:lumMod val="75000"/>
                <a:lumOff val="25000"/>
              </a:schemeClr>
            </a:solidFill>
            <a:miter lim="800000"/>
          </a:ln>
        </p:spPr>
        <p:txBody>
          <a:bodyPr>
            <a:normAutofit/>
          </a:bodyPr>
          <a:lstStyle>
            <a:lvl1pPr marL="0" indent="0">
              <a:buNone/>
              <a:defRPr sz="28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lang="en-US"/>
              <a:t>Click icon to add picture</a:t>
            </a:r>
            <a:endParaRPr/>
          </a:p>
        </p:txBody>
      </p:sp>
      <p:sp>
        <p:nvSpPr>
          <p:cNvPr id="5" name="Date Placeholder 4"/>
          <p:cNvSpPr>
            <a:spLocks noGrp="1"/>
          </p:cNvSpPr>
          <p:nvPr>
            <p:ph type="dt" sz="half" idx="10"/>
          </p:nvPr>
        </p:nvSpPr>
        <p:spPr/>
        <p:txBody>
          <a:bodyPr/>
          <a:lstStyle/>
          <a:p>
            <a:fld id="{F0DFD029-FB74-4578-B929-F66AA97659CA}" type="datetimeFigureOut">
              <a:rPr lang="en-US"/>
              <a:t>7/12/2017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014DD1E-5D91-48A3-AD6D-45FBA980D106}" type="slidenum">
              <a:rPr/>
              <a:t>‹#›</a:t>
            </a:fld>
            <a:endParaRPr/>
          </a:p>
        </p:txBody>
      </p:sp>
    </p:spTree>
    <p:extLst>
      <p:ext uri="{BB962C8B-B14F-4D97-AF65-F5344CB8AC3E}">
        <p14:creationId xmlns:p14="http://schemas.microsoft.com/office/powerpoint/2010/main" val="422343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100000"/>
                <a:shade val="0"/>
                <a:satMod val="100000"/>
              </a:schemeClr>
            </a:gs>
            <a:gs pos="85000">
              <a:schemeClr val="bg2">
                <a:tint val="100000"/>
                <a:shade val="30000"/>
                <a:satMod val="100000"/>
              </a:schemeClr>
            </a:gs>
            <a:gs pos="100000">
              <a:schemeClr val="bg2">
                <a:shade val="60000"/>
                <a:satMod val="100000"/>
              </a:schemeClr>
            </a:gs>
          </a:gsLst>
          <a:lin ang="3600000" scaled="0"/>
          <a:tileRect/>
        </a:gradFill>
        <a:effectLst/>
      </p:bgPr>
    </p:bg>
    <p:spTree>
      <p:nvGrpSpPr>
        <p:cNvPr id="1" name=""/>
        <p:cNvGrpSpPr/>
        <p:nvPr/>
      </p:nvGrpSpPr>
      <p:grpSpPr>
        <a:xfrm>
          <a:off x="0" y="0"/>
          <a:ext cx="0" cy="0"/>
          <a:chOff x="0" y="0"/>
          <a:chExt cx="0" cy="0"/>
        </a:xfrm>
      </p:grpSpPr>
      <p:grpSp>
        <p:nvGrpSpPr>
          <p:cNvPr id="15" name="left lines"/>
          <p:cNvGrpSpPr/>
          <p:nvPr/>
        </p:nvGrpSpPr>
        <p:grpSpPr>
          <a:xfrm>
            <a:off x="-15870" y="-3174"/>
            <a:ext cx="819993" cy="5229225"/>
            <a:chOff x="-11906" y="-2381"/>
            <a:chExt cx="615155" cy="3921919"/>
          </a:xfrm>
        </p:grpSpPr>
        <p:sp>
          <p:nvSpPr>
            <p:cNvPr id="10" name="Freeform 9"/>
            <p:cNvSpPr/>
            <p:nvPr/>
          </p:nvSpPr>
          <p:spPr>
            <a:xfrm>
              <a:off x="-9526" y="0"/>
              <a:ext cx="612775" cy="3919538"/>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Lst>
              <a:ahLst/>
              <a:cxnLst>
                <a:cxn ang="0">
                  <a:pos x="connsiteX0" y="connsiteY0"/>
                </a:cxn>
                <a:cxn ang="0">
                  <a:pos x="connsiteX1" y="connsiteY1"/>
                </a:cxn>
                <a:cxn ang="0">
                  <a:pos x="connsiteX2" y="connsiteY2"/>
                </a:cxn>
              </a:cxnLst>
              <a:rect l="l" t="t" r="r" b="b"/>
              <a:pathLst>
                <a:path w="612775" h="3919538">
                  <a:moveTo>
                    <a:pt x="0" y="3919538"/>
                  </a:moveTo>
                  <a:lnTo>
                    <a:pt x="612775" y="2984500"/>
                  </a:lnTo>
                  <a:lnTo>
                    <a:pt x="612775" y="0"/>
                  </a:lnTo>
                </a:path>
              </a:pathLst>
            </a:custGeom>
            <a:noFill/>
            <a:ln w="38100">
              <a:gradFill>
                <a:gsLst>
                  <a:gs pos="50000">
                    <a:schemeClr val="accent1">
                      <a:lumMod val="75000"/>
                    </a:schemeClr>
                  </a:gs>
                  <a:gs pos="0">
                    <a:schemeClr val="accent1"/>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Freeform 10"/>
            <p:cNvSpPr/>
            <p:nvPr/>
          </p:nvSpPr>
          <p:spPr>
            <a:xfrm>
              <a:off x="-11906" y="0"/>
              <a:ext cx="410751" cy="3421856"/>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202024 w 612775"/>
                <a:gd name="connsiteY1" fmla="*/ 3607676 h 3919538"/>
                <a:gd name="connsiteX2" fmla="*/ 612775 w 612775"/>
                <a:gd name="connsiteY2" fmla="*/ 2984500 h 3919538"/>
                <a:gd name="connsiteX3" fmla="*/ 612775 w 612775"/>
                <a:gd name="connsiteY3" fmla="*/ 0 h 3919538"/>
                <a:gd name="connsiteX0" fmla="*/ 0 w 410751"/>
                <a:gd name="connsiteY0" fmla="*/ 3607676 h 3607676"/>
                <a:gd name="connsiteX1" fmla="*/ 410751 w 410751"/>
                <a:gd name="connsiteY1" fmla="*/ 2984500 h 3607676"/>
                <a:gd name="connsiteX2" fmla="*/ 410751 w 410751"/>
                <a:gd name="connsiteY2" fmla="*/ 0 h 3607676"/>
                <a:gd name="connsiteX0" fmla="*/ 0 w 410751"/>
                <a:gd name="connsiteY0" fmla="*/ 3607676 h 3607676"/>
                <a:gd name="connsiteX1" fmla="*/ 410751 w 410751"/>
                <a:gd name="connsiteY1" fmla="*/ 2984500 h 3607676"/>
                <a:gd name="connsiteX2" fmla="*/ 409575 w 410751"/>
                <a:gd name="connsiteY2" fmla="*/ 185820 h 3607676"/>
                <a:gd name="connsiteX3" fmla="*/ 410751 w 410751"/>
                <a:gd name="connsiteY3" fmla="*/ 0 h 3607676"/>
                <a:gd name="connsiteX0" fmla="*/ 0 w 410751"/>
                <a:gd name="connsiteY0" fmla="*/ 3421856 h 3421856"/>
                <a:gd name="connsiteX1" fmla="*/ 410751 w 410751"/>
                <a:gd name="connsiteY1" fmla="*/ 2798680 h 3421856"/>
                <a:gd name="connsiteX2" fmla="*/ 409575 w 410751"/>
                <a:gd name="connsiteY2" fmla="*/ 0 h 3421856"/>
              </a:gdLst>
              <a:ahLst/>
              <a:cxnLst>
                <a:cxn ang="0">
                  <a:pos x="connsiteX0" y="connsiteY0"/>
                </a:cxn>
                <a:cxn ang="0">
                  <a:pos x="connsiteX1" y="connsiteY1"/>
                </a:cxn>
                <a:cxn ang="0">
                  <a:pos x="connsiteX2" y="connsiteY2"/>
                </a:cxn>
              </a:cxnLst>
              <a:rect l="l" t="t" r="r" b="b"/>
              <a:pathLst>
                <a:path w="410751" h="3421856">
                  <a:moveTo>
                    <a:pt x="0" y="3421856"/>
                  </a:moveTo>
                  <a:lnTo>
                    <a:pt x="410751" y="2798680"/>
                  </a:lnTo>
                  <a:lnTo>
                    <a:pt x="409575" y="0"/>
                  </a:lnTo>
                </a:path>
              </a:pathLst>
            </a:custGeom>
            <a:noFill/>
            <a:ln w="28575">
              <a:gradFill>
                <a:gsLst>
                  <a:gs pos="0">
                    <a:schemeClr val="accent1">
                      <a:lumMod val="75000"/>
                    </a:schemeClr>
                  </a:gs>
                  <a:gs pos="50000">
                    <a:schemeClr val="accent1">
                      <a:lumMod val="75000"/>
                    </a:schemeClr>
                  </a:gs>
                  <a:gs pos="100000">
                    <a:schemeClr val="accent1"/>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Freeform 13"/>
            <p:cNvSpPr/>
            <p:nvPr/>
          </p:nvSpPr>
          <p:spPr>
            <a:xfrm>
              <a:off x="-7144" y="-2381"/>
              <a:ext cx="238919" cy="2976561"/>
            </a:xfrm>
            <a:custGeom>
              <a:avLst/>
              <a:gdLst>
                <a:gd name="connsiteX0" fmla="*/ 0 w 603250"/>
                <a:gd name="connsiteY0" fmla="*/ 3905250 h 3905250"/>
                <a:gd name="connsiteX1" fmla="*/ 603250 w 603250"/>
                <a:gd name="connsiteY1" fmla="*/ 2984500 h 3905250"/>
                <a:gd name="connsiteX2" fmla="*/ 603250 w 603250"/>
                <a:gd name="connsiteY2" fmla="*/ 0 h 3905250"/>
                <a:gd name="connsiteX0" fmla="*/ 0 w 612775"/>
                <a:gd name="connsiteY0" fmla="*/ 3919538 h 3919538"/>
                <a:gd name="connsiteX1" fmla="*/ 612775 w 612775"/>
                <a:gd name="connsiteY1" fmla="*/ 2984500 h 3919538"/>
                <a:gd name="connsiteX2" fmla="*/ 612775 w 612775"/>
                <a:gd name="connsiteY2" fmla="*/ 0 h 3919538"/>
                <a:gd name="connsiteX0" fmla="*/ 0 w 612775"/>
                <a:gd name="connsiteY0" fmla="*/ 3919538 h 3919538"/>
                <a:gd name="connsiteX1" fmla="*/ 373856 w 612775"/>
                <a:gd name="connsiteY1" fmla="*/ 3344891 h 3919538"/>
                <a:gd name="connsiteX2" fmla="*/ 612775 w 612775"/>
                <a:gd name="connsiteY2" fmla="*/ 2984500 h 3919538"/>
                <a:gd name="connsiteX3" fmla="*/ 612775 w 612775"/>
                <a:gd name="connsiteY3" fmla="*/ 0 h 3919538"/>
                <a:gd name="connsiteX0" fmla="*/ 0 w 238919"/>
                <a:gd name="connsiteY0" fmla="*/ 3344891 h 3344891"/>
                <a:gd name="connsiteX1" fmla="*/ 238919 w 238919"/>
                <a:gd name="connsiteY1" fmla="*/ 2984500 h 3344891"/>
                <a:gd name="connsiteX2" fmla="*/ 238919 w 238919"/>
                <a:gd name="connsiteY2" fmla="*/ 0 h 3344891"/>
                <a:gd name="connsiteX0" fmla="*/ 0 w 238919"/>
                <a:gd name="connsiteY0" fmla="*/ 3344891 h 3344891"/>
                <a:gd name="connsiteX1" fmla="*/ 238919 w 238919"/>
                <a:gd name="connsiteY1" fmla="*/ 2984500 h 3344891"/>
                <a:gd name="connsiteX2" fmla="*/ 238125 w 238919"/>
                <a:gd name="connsiteY2" fmla="*/ 368330 h 3344891"/>
                <a:gd name="connsiteX3" fmla="*/ 238919 w 238919"/>
                <a:gd name="connsiteY3" fmla="*/ 0 h 3344891"/>
                <a:gd name="connsiteX0" fmla="*/ 0 w 238919"/>
                <a:gd name="connsiteY0" fmla="*/ 2976561 h 2976561"/>
                <a:gd name="connsiteX1" fmla="*/ 238919 w 238919"/>
                <a:gd name="connsiteY1" fmla="*/ 2616170 h 2976561"/>
                <a:gd name="connsiteX2" fmla="*/ 238125 w 238919"/>
                <a:gd name="connsiteY2" fmla="*/ 0 h 2976561"/>
              </a:gdLst>
              <a:ahLst/>
              <a:cxnLst>
                <a:cxn ang="0">
                  <a:pos x="connsiteX0" y="connsiteY0"/>
                </a:cxn>
                <a:cxn ang="0">
                  <a:pos x="connsiteX1" y="connsiteY1"/>
                </a:cxn>
                <a:cxn ang="0">
                  <a:pos x="connsiteX2" y="connsiteY2"/>
                </a:cxn>
              </a:cxnLst>
              <a:rect l="l" t="t" r="r" b="b"/>
              <a:pathLst>
                <a:path w="238919" h="2976561">
                  <a:moveTo>
                    <a:pt x="0" y="2976561"/>
                  </a:moveTo>
                  <a:lnTo>
                    <a:pt x="238919" y="2616170"/>
                  </a:lnTo>
                  <a:cubicBezTo>
                    <a:pt x="238654" y="1744113"/>
                    <a:pt x="238390" y="872057"/>
                    <a:pt x="238125" y="0"/>
                  </a:cubicBezTo>
                </a:path>
              </a:pathLst>
            </a:custGeom>
            <a:noFill/>
            <a:ln w="25400">
              <a:gradFill>
                <a:gsLst>
                  <a:gs pos="0">
                    <a:schemeClr val="accent1">
                      <a:lumMod val="50000"/>
                    </a:schemeClr>
                  </a:gs>
                  <a:gs pos="100000">
                    <a:schemeClr val="accent1">
                      <a:lumMod val="7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218883" y="274637"/>
            <a:ext cx="10360501" cy="1223963"/>
          </a:xfrm>
          <a:prstGeom prst="rect">
            <a:avLst/>
          </a:prstGeom>
        </p:spPr>
        <p:txBody>
          <a:bodyPr vert="horz" lIns="121899" tIns="60949" rIns="121899" bIns="60949" rtlCol="0" anchor="b">
            <a:normAutofit/>
          </a:bodyPr>
          <a:lstStyle/>
          <a:p>
            <a:r>
              <a:rPr lang="en-US"/>
              <a:t>Click to edit Master title style</a:t>
            </a:r>
            <a:endParaRPr/>
          </a:p>
        </p:txBody>
      </p:sp>
      <p:sp>
        <p:nvSpPr>
          <p:cNvPr id="3" name="Text Placeholder 2"/>
          <p:cNvSpPr>
            <a:spLocks noGrp="1"/>
          </p:cNvSpPr>
          <p:nvPr>
            <p:ph type="body" idx="1"/>
          </p:nvPr>
        </p:nvSpPr>
        <p:spPr>
          <a:xfrm>
            <a:off x="1218883" y="1701797"/>
            <a:ext cx="10360501" cy="4462272"/>
          </a:xfrm>
          <a:prstGeom prst="rect">
            <a:avLst/>
          </a:prstGeom>
        </p:spPr>
        <p:txBody>
          <a:bodyPr vert="horz" lIns="121899" tIns="60949" rIns="121899" bIns="60949"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218882" y="6356352"/>
            <a:ext cx="2234618" cy="365125"/>
          </a:xfrm>
          <a:prstGeom prst="rect">
            <a:avLst/>
          </a:prstGeom>
        </p:spPr>
        <p:txBody>
          <a:bodyPr vert="horz" lIns="121899" tIns="60949" rIns="121899" bIns="60949" rtlCol="0" anchor="ctr"/>
          <a:lstStyle>
            <a:lvl1pPr algn="l">
              <a:defRPr sz="1200">
                <a:solidFill>
                  <a:schemeClr val="tx1">
                    <a:tint val="75000"/>
                  </a:schemeClr>
                </a:solidFill>
              </a:defRPr>
            </a:lvl1pPr>
          </a:lstStyle>
          <a:p>
            <a:fld id="{F0DFD029-FB74-4578-B929-F66AA97659CA}" type="datetimeFigureOut">
              <a:rPr lang="en-US"/>
              <a:pPr/>
              <a:t>7/12/2017</a:t>
            </a:fld>
            <a:endParaRPr/>
          </a:p>
        </p:txBody>
      </p:sp>
      <p:sp>
        <p:nvSpPr>
          <p:cNvPr id="5" name="Footer Placeholder 4"/>
          <p:cNvSpPr>
            <a:spLocks noGrp="1"/>
          </p:cNvSpPr>
          <p:nvPr>
            <p:ph type="ftr" sz="quarter" idx="3"/>
          </p:nvPr>
        </p:nvSpPr>
        <p:spPr>
          <a:xfrm>
            <a:off x="3453501" y="6356352"/>
            <a:ext cx="5281824" cy="365125"/>
          </a:xfrm>
          <a:prstGeom prst="rect">
            <a:avLst/>
          </a:prstGeom>
        </p:spPr>
        <p:txBody>
          <a:bodyPr vert="horz" lIns="121899" tIns="60949" rIns="121899" bIns="60949" rtlCol="0" anchor="ctr"/>
          <a:lstStyle>
            <a:lvl1pPr algn="ctr">
              <a:defRPr sz="1200">
                <a:solidFill>
                  <a:schemeClr val="tx1">
                    <a:tint val="75000"/>
                  </a:schemeClr>
                </a:solidFill>
              </a:defRPr>
            </a:lvl1pPr>
          </a:lstStyle>
          <a:p>
            <a:endParaRPr/>
          </a:p>
        </p:txBody>
      </p:sp>
      <p:sp>
        <p:nvSpPr>
          <p:cNvPr id="6" name="Slide Number Placeholder 5"/>
          <p:cNvSpPr>
            <a:spLocks noGrp="1"/>
          </p:cNvSpPr>
          <p:nvPr>
            <p:ph type="sldNum" sz="quarter" idx="4"/>
          </p:nvPr>
        </p:nvSpPr>
        <p:spPr>
          <a:xfrm>
            <a:off x="10563649" y="6356352"/>
            <a:ext cx="1015735" cy="365125"/>
          </a:xfrm>
          <a:prstGeom prst="rect">
            <a:avLst/>
          </a:prstGeom>
        </p:spPr>
        <p:txBody>
          <a:bodyPr vert="horz" lIns="121899" tIns="60949" rIns="121899" bIns="60949" rtlCol="0" anchor="ctr"/>
          <a:lstStyle>
            <a:lvl1pPr algn="r">
              <a:defRPr sz="1200">
                <a:solidFill>
                  <a:schemeClr val="tx1">
                    <a:tint val="75000"/>
                  </a:schemeClr>
                </a:solidFill>
              </a:defRPr>
            </a:lvl1pPr>
          </a:lstStyle>
          <a:p>
            <a:fld id="{C014DD1E-5D91-48A3-AD6D-45FBA980D106}" type="slidenum">
              <a:rPr/>
              <a:pPr/>
              <a:t>‹#›</a:t>
            </a:fld>
            <a:endParaRPr/>
          </a:p>
        </p:txBody>
      </p:sp>
    </p:spTree>
    <p:extLst>
      <p:ext uri="{BB962C8B-B14F-4D97-AF65-F5344CB8AC3E}">
        <p14:creationId xmlns:p14="http://schemas.microsoft.com/office/powerpoint/2010/main" val="139527588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21898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600"/>
        </a:spcBef>
        <a:buClr>
          <a:schemeClr val="accent1"/>
        </a:buClr>
        <a:buSzPct val="100000"/>
        <a:buFont typeface="Arial" pitchFamily="34" charset="0"/>
        <a:buChar char="•"/>
        <a:defRPr sz="2800" kern="1200">
          <a:solidFill>
            <a:schemeClr val="tx1"/>
          </a:solidFill>
          <a:latin typeface="+mn-lt"/>
          <a:ea typeface="+mn-ea"/>
          <a:cs typeface="+mn-cs"/>
        </a:defRPr>
      </a:lvl1pPr>
      <a:lvl2pPr marL="609493" indent="-231607" algn="l" defTabSz="1218987" rtl="0" eaLnBrk="1" latinLnBrk="0" hangingPunct="1">
        <a:lnSpc>
          <a:spcPct val="90000"/>
        </a:lnSpc>
        <a:spcBef>
          <a:spcPts val="800"/>
        </a:spcBef>
        <a:buClr>
          <a:schemeClr val="accent1"/>
        </a:buClr>
        <a:buSzPct val="80000"/>
        <a:buFont typeface="Arial" pitchFamily="34" charset="0"/>
        <a:buChar char="•"/>
        <a:defRPr sz="2400" kern="1200">
          <a:solidFill>
            <a:schemeClr val="tx1"/>
          </a:solidFill>
          <a:latin typeface="+mn-lt"/>
          <a:ea typeface="+mn-ea"/>
          <a:cs typeface="+mn-cs"/>
        </a:defRPr>
      </a:lvl2pPr>
      <a:lvl3pPr marL="91424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3pPr>
      <a:lvl4pPr marL="121898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4pPr>
      <a:lvl5pPr marL="1523733"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5pPr>
      <a:lvl6pPr marL="1828480"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6pPr>
      <a:lvl7pPr marL="2133227" indent="-231607" algn="l" defTabSz="1218987" rtl="0" eaLnBrk="1" latinLnBrk="0" hangingPunct="1">
        <a:lnSpc>
          <a:spcPct val="90000"/>
        </a:lnSpc>
        <a:spcBef>
          <a:spcPts val="800"/>
        </a:spcBef>
        <a:buClr>
          <a:schemeClr val="accent1"/>
        </a:buClr>
        <a:buSzPct val="80000"/>
        <a:buFont typeface="Arial" pitchFamily="34" charset="0"/>
        <a:buChar char="•"/>
        <a:defRPr sz="2000" kern="1200">
          <a:solidFill>
            <a:schemeClr val="tx1"/>
          </a:solidFill>
          <a:latin typeface="+mn-lt"/>
          <a:ea typeface="+mn-ea"/>
          <a:cs typeface="+mn-cs"/>
        </a:defRPr>
      </a:lvl7pPr>
      <a:lvl8pPr marL="2437973"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8pPr>
      <a:lvl9pPr marL="2742720" indent="-231607" algn="l" defTabSz="1218987" rtl="0" eaLnBrk="1" latinLnBrk="0" hangingPunct="1">
        <a:lnSpc>
          <a:spcPct val="90000"/>
        </a:lnSpc>
        <a:spcBef>
          <a:spcPts val="800"/>
        </a:spcBef>
        <a:buClr>
          <a:schemeClr val="accent1"/>
        </a:buClr>
        <a:buSzPct val="80000"/>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file:///\\snoco\global_data\Executive\Orders\Xo16-04%20Wistleblower%20Policy.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apps.leg.wa.gov/RCW/default.aspx?cite=42.36" TargetMode="External"/><Relationship Id="rId2" Type="http://schemas.openxmlformats.org/officeDocument/2006/relationships/hyperlink" Target="http://apps.leg.wa.gov/RCW/default.aspx?cite=42.23" TargetMode="External"/><Relationship Id="rId1" Type="http://schemas.openxmlformats.org/officeDocument/2006/relationships/slideLayout" Target="../slideLayouts/slideLayout2.xml"/><Relationship Id="rId4" Type="http://schemas.openxmlformats.org/officeDocument/2006/relationships/hyperlink" Target="http://www.codepublishing.com/WA/SnohomishCounty/html/SnohomishCounty02/SnohomishCounty0250.html"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apps.leg.wa.gov/RCW/default.aspx?cite=34.0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Welcome to Snohomish County</a:t>
            </a:r>
          </a:p>
        </p:txBody>
      </p:sp>
      <p:sp>
        <p:nvSpPr>
          <p:cNvPr id="5" name="Subtitle 4"/>
          <p:cNvSpPr>
            <a:spLocks noGrp="1"/>
          </p:cNvSpPr>
          <p:nvPr>
            <p:ph type="subTitle" idx="1"/>
          </p:nvPr>
        </p:nvSpPr>
        <p:spPr/>
        <p:txBody>
          <a:bodyPr/>
          <a:lstStyle/>
          <a:p>
            <a:pPr algn="ctr"/>
            <a:r>
              <a:rPr lang="en-US" dirty="0">
                <a:solidFill>
                  <a:srgbClr val="FFFFFF"/>
                </a:solidFill>
              </a:rPr>
              <a:t>Snohomish COUNTY BOARDS AND COMMISSIONS MEMBER TRAINING</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6612" y="3657600"/>
            <a:ext cx="3121429" cy="2340033"/>
          </a:xfrm>
          <a:prstGeom prst="rect">
            <a:avLst/>
          </a:prstGeom>
        </p:spPr>
      </p:pic>
    </p:spTree>
    <p:extLst>
      <p:ext uri="{BB962C8B-B14F-4D97-AF65-F5344CB8AC3E}">
        <p14:creationId xmlns:p14="http://schemas.microsoft.com/office/powerpoint/2010/main" val="13322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218883" y="274637"/>
            <a:ext cx="10360501" cy="3382963"/>
          </a:xfrm>
        </p:spPr>
        <p:txBody>
          <a:bodyPr>
            <a:normAutofit/>
          </a:bodyPr>
          <a:lstStyle/>
          <a:p>
            <a:pPr algn="ctr"/>
            <a:r>
              <a:rPr lang="en-US" sz="4800" b="1" dirty="0"/>
              <a:t>LAWS AFFECTING SNOHOMISH COUNTY BOARDS AND COMMISSIONS</a:t>
            </a:r>
          </a:p>
        </p:txBody>
      </p:sp>
    </p:spTree>
    <p:extLst>
      <p:ext uri="{BB962C8B-B14F-4D97-AF65-F5344CB8AC3E}">
        <p14:creationId xmlns:p14="http://schemas.microsoft.com/office/powerpoint/2010/main" val="49117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18883" y="609600"/>
            <a:ext cx="10360501" cy="3200400"/>
          </a:xfrm>
        </p:spPr>
        <p:txBody>
          <a:bodyPr>
            <a:normAutofit/>
          </a:bodyPr>
          <a:lstStyle/>
          <a:p>
            <a:pPr algn="ctr"/>
            <a:r>
              <a:rPr lang="en-US" sz="5400" b="1" dirty="0"/>
              <a:t>HUMAN RESOURCE POLICIES</a:t>
            </a:r>
          </a:p>
        </p:txBody>
      </p:sp>
    </p:spTree>
    <p:extLst>
      <p:ext uri="{BB962C8B-B14F-4D97-AF65-F5344CB8AC3E}">
        <p14:creationId xmlns:p14="http://schemas.microsoft.com/office/powerpoint/2010/main" val="4163389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t>Non-Discrimination</a:t>
            </a:r>
          </a:p>
        </p:txBody>
      </p:sp>
      <p:sp>
        <p:nvSpPr>
          <p:cNvPr id="3" name="Rectangle 2"/>
          <p:cNvSpPr/>
          <p:nvPr/>
        </p:nvSpPr>
        <p:spPr>
          <a:xfrm>
            <a:off x="1063784" y="1828800"/>
            <a:ext cx="10515600" cy="3046988"/>
          </a:xfrm>
          <a:prstGeom prst="rect">
            <a:avLst/>
          </a:prstGeom>
        </p:spPr>
        <p:txBody>
          <a:bodyPr wrap="square">
            <a:spAutoFit/>
          </a:bodyPr>
          <a:lstStyle/>
          <a:p>
            <a:r>
              <a:rPr lang="en-US"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Georgia" panose="02040502050405020303" pitchFamily="18" charset="0"/>
              <a:ea typeface="Calibri" panose="020F0502020204030204" pitchFamily="34" charset="0"/>
              <a:cs typeface="Times New Roman" panose="02020603050405020304" pitchFamily="18" charset="0"/>
            </a:endParaRPr>
          </a:p>
          <a:p>
            <a:r>
              <a:rPr lang="en-US" dirty="0">
                <a:ea typeface="Calibri" panose="020F0502020204030204" pitchFamily="34" charset="0"/>
                <a:cs typeface="Times New Roman" panose="02020603050405020304" pitchFamily="18" charset="0"/>
              </a:rPr>
              <a:t>It is the expectation of Snohomish County that no one shall be discriminated against on the basis of race, religion, age, color, sex, national origin, physical or mental disability, sexual orientation, gender identity and/or expression, marital or parental status, pregnancy, veteran's status or any other categories protected by federal, state or local law.  Such discrimination is prohibited and will not be tolerated, nor will any person for those reasons be excluded from the participation in or denied the benefits of any program or activity of the County.</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659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152400"/>
            <a:ext cx="10360501" cy="1549397"/>
          </a:xfrm>
        </p:spPr>
        <p:txBody>
          <a:bodyPr>
            <a:noAutofit/>
          </a:bodyPr>
          <a:lstStyle/>
          <a:p>
            <a:pPr algn="ctr"/>
            <a:r>
              <a:rPr lang="en-US" sz="5400" b="1" dirty="0"/>
              <a:t>Disability Accommodation</a:t>
            </a:r>
          </a:p>
        </p:txBody>
      </p:sp>
      <p:sp>
        <p:nvSpPr>
          <p:cNvPr id="3" name="Content Placeholder 2"/>
          <p:cNvSpPr>
            <a:spLocks noGrp="1"/>
          </p:cNvSpPr>
          <p:nvPr>
            <p:ph idx="1"/>
          </p:nvPr>
        </p:nvSpPr>
        <p:spPr/>
        <p:txBody>
          <a:bodyPr>
            <a:normAutofit fontScale="92500" lnSpcReduction="20000"/>
          </a:bodyPr>
          <a:lstStyle/>
          <a:p>
            <a:r>
              <a:rPr lang="en-US" dirty="0"/>
              <a:t>The Americans with Disabilities Act (ADA) sets criteria for accessibility and accommodation. Under the ADA, people with disabilities have a right to an equal opportunity for effective participation in the activities of boards and commissions.</a:t>
            </a:r>
          </a:p>
          <a:p>
            <a:r>
              <a:rPr lang="en-US" dirty="0"/>
              <a:t>This is true whether participating as a member of a board/commission or as a member of the public.</a:t>
            </a:r>
          </a:p>
          <a:p>
            <a:r>
              <a:rPr lang="en-US" dirty="0"/>
              <a:t> All meetings and board-sponsored activities and events must be held in wheelchair-accessible locations. </a:t>
            </a:r>
          </a:p>
          <a:p>
            <a:r>
              <a:rPr lang="en-US" dirty="0"/>
              <a:t>Obligated to provide reasonable accommodation upon request.  (examples: sign-language interpreters, materials in accessible formats such as Braille, large print and tape, and other forms of auxiliary aids for effective communications).  Please work with Human Resources if you receive a request for accommodation.</a:t>
            </a:r>
          </a:p>
        </p:txBody>
      </p:sp>
    </p:spTree>
    <p:extLst>
      <p:ext uri="{BB962C8B-B14F-4D97-AF65-F5344CB8AC3E}">
        <p14:creationId xmlns:p14="http://schemas.microsoft.com/office/powerpoint/2010/main" val="2594864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t>Workplace Harassment Policy</a:t>
            </a:r>
          </a:p>
        </p:txBody>
      </p:sp>
      <p:sp>
        <p:nvSpPr>
          <p:cNvPr id="3" name="Content Placeholder 2"/>
          <p:cNvSpPr>
            <a:spLocks noGrp="1"/>
          </p:cNvSpPr>
          <p:nvPr>
            <p:ph idx="1"/>
          </p:nvPr>
        </p:nvSpPr>
        <p:spPr/>
        <p:txBody>
          <a:bodyPr>
            <a:normAutofit fontScale="92500" lnSpcReduction="10000"/>
          </a:bodyPr>
          <a:lstStyle/>
          <a:p>
            <a:r>
              <a:rPr lang="en-US" sz="2600" dirty="0"/>
              <a:t>Snohomish County is committed to a work environment that promotes equal employment opportunities and in which all individuals are treated with respect and dignity.</a:t>
            </a:r>
          </a:p>
          <a:p>
            <a:r>
              <a:rPr lang="en-US" sz="2600" dirty="0"/>
              <a:t>Discrimination and harassment in any form undermine the integrity of the employment relationship and will not be tolerated.</a:t>
            </a:r>
          </a:p>
          <a:p>
            <a:r>
              <a:rPr lang="en-US" sz="2600" dirty="0"/>
              <a:t>For purposes of this policy, harassment is verbal or physical conduct that denigrates or shows hostility toward an individual because of his or her race, color, national origin, religion, sex, age, disability, citizenship, marital status, sexual orientation, or any other characteristic protected by law, and that has the purpose or effect of unreasonably interfering with an individual's work performance or creating an intimidating, hostile, or offensive work environment.</a:t>
            </a:r>
          </a:p>
          <a:p>
            <a:endParaRPr lang="en-US" dirty="0"/>
          </a:p>
        </p:txBody>
      </p:sp>
    </p:spTree>
    <p:extLst>
      <p:ext uri="{BB962C8B-B14F-4D97-AF65-F5344CB8AC3E}">
        <p14:creationId xmlns:p14="http://schemas.microsoft.com/office/powerpoint/2010/main" val="1001554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t>What constitutes harassment?</a:t>
            </a:r>
          </a:p>
        </p:txBody>
      </p:sp>
      <p:sp>
        <p:nvSpPr>
          <p:cNvPr id="3" name="Content Placeholder 2"/>
          <p:cNvSpPr>
            <a:spLocks noGrp="1"/>
          </p:cNvSpPr>
          <p:nvPr>
            <p:ph idx="1"/>
          </p:nvPr>
        </p:nvSpPr>
        <p:spPr>
          <a:xfrm>
            <a:off x="912812" y="1687104"/>
            <a:ext cx="10744200" cy="4462272"/>
          </a:xfrm>
        </p:spPr>
        <p:txBody>
          <a:bodyPr>
            <a:normAutofit/>
          </a:bodyPr>
          <a:lstStyle/>
          <a:p>
            <a:r>
              <a:rPr lang="en-US" sz="2400" dirty="0"/>
              <a:t>Harassing conduct may include, but is not limited to, making jokes on the basis of someone’s perceived status – such as their race, religion, ethnicity, sexual orientation, disability etc.  </a:t>
            </a:r>
          </a:p>
          <a:p>
            <a:r>
              <a:rPr lang="en-US" sz="2400" dirty="0"/>
              <a:t>Making slurs, derogatory or demeaning comments about a person on the basis of their perceived status</a:t>
            </a:r>
          </a:p>
          <a:p>
            <a:r>
              <a:rPr lang="en-US" sz="2400" dirty="0"/>
              <a:t>Mimicking  the speech, accent or disability of a person</a:t>
            </a:r>
          </a:p>
          <a:p>
            <a:r>
              <a:rPr lang="en-US" sz="2400" dirty="0"/>
              <a:t>Posting or circulating cartoons or pictures demeaning of protected groups</a:t>
            </a:r>
          </a:p>
          <a:p>
            <a:r>
              <a:rPr lang="en-US" sz="2400" dirty="0"/>
              <a:t>Engaging in threating, intimidating, or hostile acts against a person due to their protected status.</a:t>
            </a:r>
          </a:p>
          <a:p>
            <a:endParaRPr lang="en-US" dirty="0"/>
          </a:p>
        </p:txBody>
      </p:sp>
      <p:sp>
        <p:nvSpPr>
          <p:cNvPr id="4" name="Rectangle 3"/>
          <p:cNvSpPr>
            <a:spLocks noChangeArrowheads="1"/>
          </p:cNvSpPr>
          <p:nvPr/>
        </p:nvSpPr>
        <p:spPr bwMode="auto">
          <a:xfrm>
            <a:off x="836929" y="278991"/>
            <a:ext cx="91424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pSp>
        <p:nvGrpSpPr>
          <p:cNvPr id="5" name="Group 1"/>
          <p:cNvGrpSpPr>
            <a:grpSpLocks/>
          </p:cNvGrpSpPr>
          <p:nvPr/>
        </p:nvGrpSpPr>
        <p:grpSpPr bwMode="auto">
          <a:xfrm>
            <a:off x="8574402" y="1106079"/>
            <a:ext cx="45719" cy="581025"/>
            <a:chOff x="12184" y="582"/>
            <a:chExt cx="2" cy="915"/>
          </a:xfrm>
        </p:grpSpPr>
        <p:sp>
          <p:nvSpPr>
            <p:cNvPr id="6" name="Freeform 2"/>
            <p:cNvSpPr>
              <a:spLocks/>
            </p:cNvSpPr>
            <p:nvPr/>
          </p:nvSpPr>
          <p:spPr bwMode="auto">
            <a:xfrm>
              <a:off x="12184" y="582"/>
              <a:ext cx="2" cy="915"/>
            </a:xfrm>
            <a:custGeom>
              <a:avLst/>
              <a:gdLst>
                <a:gd name="T0" fmla="+- 0 1496 582"/>
                <a:gd name="T1" fmla="*/ 1496 h 915"/>
                <a:gd name="T2" fmla="+- 0 582 582"/>
                <a:gd name="T3" fmla="*/ 582 h 915"/>
              </a:gdLst>
              <a:ahLst/>
              <a:cxnLst>
                <a:cxn ang="0">
                  <a:pos x="0" y="T1"/>
                </a:cxn>
                <a:cxn ang="0">
                  <a:pos x="0" y="T3"/>
                </a:cxn>
              </a:cxnLst>
              <a:rect l="0" t="0" r="r" b="b"/>
              <a:pathLst>
                <a:path h="915">
                  <a:moveTo>
                    <a:pt x="0" y="914"/>
                  </a:moveTo>
                  <a:lnTo>
                    <a:pt x="0" y="0"/>
                  </a:lnTo>
                </a:path>
              </a:pathLst>
            </a:custGeom>
            <a:noFill/>
            <a:ln w="4568">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8437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dirty="0"/>
              <a:t>WHISTLEBLOWER POLICY</a:t>
            </a:r>
          </a:p>
        </p:txBody>
      </p:sp>
      <p:sp>
        <p:nvSpPr>
          <p:cNvPr id="3" name="Content Placeholder 2"/>
          <p:cNvSpPr>
            <a:spLocks noGrp="1"/>
          </p:cNvSpPr>
          <p:nvPr>
            <p:ph idx="1"/>
          </p:nvPr>
        </p:nvSpPr>
        <p:spPr>
          <a:xfrm>
            <a:off x="723027" y="1498600"/>
            <a:ext cx="11314986" cy="4292600"/>
          </a:xfrm>
        </p:spPr>
        <p:txBody>
          <a:bodyPr>
            <a:normAutofit fontScale="25000" lnSpcReduction="20000"/>
          </a:bodyPr>
          <a:lstStyle/>
          <a:p>
            <a:endParaRPr lang="en-US" dirty="0">
              <a:hlinkClick r:id="rId2" action="ppaction://hlinkfile"/>
            </a:endParaRPr>
          </a:p>
          <a:p>
            <a:endParaRPr lang="en-US" dirty="0"/>
          </a:p>
          <a:p>
            <a:pPr marL="0" indent="0">
              <a:buNone/>
            </a:pPr>
            <a:r>
              <a:rPr lang="en-US" sz="9600" dirty="0">
                <a:cs typeface="Times New Roman" panose="02020603050405020304" pitchFamily="18" charset="0"/>
              </a:rPr>
              <a:t>The Local Government Employee Whistleblower Protection Act, prevents local governments from retaliating against employees who report improper government actions. Under this law, each local government must adopt procedures for employees to follow when reporting improper government actions. These procedures must identify persons inside and outside the local government who will receive employees' complaints. Although local governments can require employees to report internally before going to an outside entity, local governments may not impose such a requirement in emergency situations. Additionally, each local government must post both these procedures and information regarding protection against retaliatory actions in a place reasonably accessible to employees. </a:t>
            </a:r>
            <a:endParaRPr lang="en-US" sz="9600" dirty="0">
              <a:cs typeface="Times New Roman" panose="02020603050405020304" pitchFamily="18" charset="0"/>
              <a:hlinkClick r:id="rId2" action="ppaction://hlinkfile"/>
            </a:endParaRPr>
          </a:p>
          <a:p>
            <a:endParaRPr lang="en-US" sz="6200" dirty="0">
              <a:latin typeface="Times New Roman" panose="02020603050405020304" pitchFamily="18" charset="0"/>
              <a:cs typeface="Times New Roman" panose="02020603050405020304" pitchFamily="18" charset="0"/>
              <a:hlinkClick r:id="rId2" action="ppaction://hlinkfile"/>
            </a:endParaRPr>
          </a:p>
          <a:p>
            <a:endParaRPr lang="en-US" sz="5100" dirty="0">
              <a:latin typeface="Times New Roman" panose="02020603050405020304" pitchFamily="18" charset="0"/>
              <a:cs typeface="Times New Roman" panose="02020603050405020304" pitchFamily="18" charset="0"/>
              <a:hlinkClick r:id="rId2" action="ppaction://hlinkfile"/>
            </a:endParaRPr>
          </a:p>
          <a:p>
            <a:endParaRPr lang="en-US" dirty="0">
              <a:hlinkClick r:id="rId2" action="ppaction://hlinkfile"/>
            </a:endParaRPr>
          </a:p>
          <a:p>
            <a:endParaRPr lang="en-US" dirty="0">
              <a:hlinkClick r:id="rId2" action="ppaction://hlinkfile"/>
            </a:endParaRPr>
          </a:p>
          <a:p>
            <a:r>
              <a:rPr lang="en-US" sz="9600" dirty="0">
                <a:latin typeface="Times New Roman" panose="02020603050405020304" pitchFamily="18" charset="0"/>
                <a:cs typeface="Times New Roman" panose="02020603050405020304" pitchFamily="18" charset="0"/>
                <a:hlinkClick r:id="rId2" action="ppaction://hlinkfile"/>
              </a:rPr>
              <a:t>G:\Executive\Orders\Xo16-04 </a:t>
            </a:r>
            <a:r>
              <a:rPr lang="en-US" sz="9600" dirty="0" err="1">
                <a:latin typeface="Times New Roman" panose="02020603050405020304" pitchFamily="18" charset="0"/>
                <a:cs typeface="Times New Roman" panose="02020603050405020304" pitchFamily="18" charset="0"/>
                <a:hlinkClick r:id="rId2" action="ppaction://hlinkfile"/>
              </a:rPr>
              <a:t>Wistleblower</a:t>
            </a:r>
            <a:r>
              <a:rPr lang="en-US" sz="9600" dirty="0">
                <a:latin typeface="Times New Roman" panose="02020603050405020304" pitchFamily="18" charset="0"/>
                <a:cs typeface="Times New Roman" panose="02020603050405020304" pitchFamily="18" charset="0"/>
                <a:hlinkClick r:id="rId2" action="ppaction://hlinkfile"/>
              </a:rPr>
              <a:t> Policy.pdf</a:t>
            </a:r>
            <a:endParaRPr lang="en-US" sz="9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120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ETHICS IN PUBLIC SERVICE</a:t>
            </a:r>
          </a:p>
        </p:txBody>
      </p:sp>
      <p:sp>
        <p:nvSpPr>
          <p:cNvPr id="3" name="Content Placeholder 2"/>
          <p:cNvSpPr>
            <a:spLocks noGrp="1"/>
          </p:cNvSpPr>
          <p:nvPr>
            <p:ph idx="1"/>
          </p:nvPr>
        </p:nvSpPr>
        <p:spPr/>
        <p:txBody>
          <a:bodyPr/>
          <a:lstStyle/>
          <a:p>
            <a:r>
              <a:rPr lang="en-US" dirty="0"/>
              <a:t>As a Snohomish County board member or commissioner you are expected to uphold a high ethical standard</a:t>
            </a:r>
          </a:p>
          <a:p>
            <a:r>
              <a:rPr lang="en-US" dirty="0"/>
              <a:t>All members of Snohomish County’s boards and commissions are required to maintain the utmost standards of personal integrity, truthfulness, honesty, and fairness in carrying out their public duties</a:t>
            </a:r>
          </a:p>
          <a:p>
            <a:r>
              <a:rPr lang="en-US" dirty="0"/>
              <a:t>This includes avoiding conflicts of interest or even the appearance of conflicts of interest</a:t>
            </a:r>
          </a:p>
        </p:txBody>
      </p:sp>
    </p:spTree>
    <p:extLst>
      <p:ext uri="{BB962C8B-B14F-4D97-AF65-F5344CB8AC3E}">
        <p14:creationId xmlns:p14="http://schemas.microsoft.com/office/powerpoint/2010/main" val="1201579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ETHICS IN PUBLIC SERVICE</a:t>
            </a:r>
          </a:p>
        </p:txBody>
      </p:sp>
      <p:sp>
        <p:nvSpPr>
          <p:cNvPr id="3" name="Content Placeholder 2"/>
          <p:cNvSpPr>
            <a:spLocks noGrp="1"/>
          </p:cNvSpPr>
          <p:nvPr>
            <p:ph idx="1"/>
          </p:nvPr>
        </p:nvSpPr>
        <p:spPr/>
        <p:txBody>
          <a:bodyPr>
            <a:normAutofit fontScale="85000" lnSpcReduction="10000"/>
          </a:bodyPr>
          <a:lstStyle/>
          <a:p>
            <a:r>
              <a:rPr lang="en-US" dirty="0"/>
              <a:t>Snohomish County requires that all members comply with applicable state ethics law (</a:t>
            </a:r>
            <a:r>
              <a:rPr lang="en-US" u="sng" dirty="0">
                <a:hlinkClick r:id="rId2"/>
              </a:rPr>
              <a:t>Chapter 42.23, RCW</a:t>
            </a:r>
            <a:r>
              <a:rPr lang="en-US" dirty="0"/>
              <a:t> and </a:t>
            </a:r>
            <a:r>
              <a:rPr lang="en-US" u="sng" dirty="0">
                <a:hlinkClick r:id="rId3"/>
              </a:rPr>
              <a:t>Chapter 42.36, RCW</a:t>
            </a:r>
            <a:r>
              <a:rPr lang="en-US" dirty="0"/>
              <a:t>) as well as Snohomish County code (</a:t>
            </a:r>
            <a:r>
              <a:rPr lang="en-US" u="sng" dirty="0">
                <a:hlinkClick r:id="rId4"/>
              </a:rPr>
              <a:t>Chapter 2.50, SCC</a:t>
            </a:r>
            <a:r>
              <a:rPr lang="en-US" dirty="0"/>
              <a:t>)</a:t>
            </a:r>
          </a:p>
          <a:p>
            <a:r>
              <a:rPr lang="en-US" dirty="0"/>
              <a:t>Using a public position for private or personal gain is improper and against the law. Additionally, actions benefiting close relatives are prohibited. Examples of conflicts of interest include but are not limited to:</a:t>
            </a:r>
          </a:p>
          <a:p>
            <a:pPr lvl="1"/>
            <a:r>
              <a:rPr lang="en-US" dirty="0"/>
              <a:t>Directing county contracts to a business in which you have a financial interest in</a:t>
            </a:r>
          </a:p>
          <a:p>
            <a:pPr lvl="1"/>
            <a:r>
              <a:rPr lang="en-US" dirty="0"/>
              <a:t>Using confidential information for private investments</a:t>
            </a:r>
          </a:p>
          <a:p>
            <a:pPr lvl="1"/>
            <a:r>
              <a:rPr lang="en-US" dirty="0"/>
              <a:t>Accepting gifts or favors in exchanged for actions on a board or commission</a:t>
            </a:r>
          </a:p>
          <a:p>
            <a:pPr lvl="1"/>
            <a:r>
              <a:rPr lang="en-US" dirty="0"/>
              <a:t>Obtaining personal favors from employees</a:t>
            </a:r>
          </a:p>
          <a:p>
            <a:pPr lvl="1"/>
            <a:r>
              <a:rPr lang="en-US" dirty="0"/>
              <a:t>Accepting favors for disclosure of confidential information</a:t>
            </a:r>
          </a:p>
          <a:p>
            <a:pPr lvl="1"/>
            <a:r>
              <a:rPr lang="en-US" dirty="0"/>
              <a:t>Engaging in outside employment which assists in non-governmental entities in their pursuit of County business</a:t>
            </a:r>
          </a:p>
        </p:txBody>
      </p:sp>
    </p:spTree>
    <p:extLst>
      <p:ext uri="{BB962C8B-B14F-4D97-AF65-F5344CB8AC3E}">
        <p14:creationId xmlns:p14="http://schemas.microsoft.com/office/powerpoint/2010/main" val="839190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LOBBYING</a:t>
            </a:r>
          </a:p>
        </p:txBody>
      </p:sp>
      <p:sp>
        <p:nvSpPr>
          <p:cNvPr id="3" name="Content Placeholder 2"/>
          <p:cNvSpPr>
            <a:spLocks noGrp="1"/>
          </p:cNvSpPr>
          <p:nvPr>
            <p:ph idx="1"/>
          </p:nvPr>
        </p:nvSpPr>
        <p:spPr/>
        <p:txBody>
          <a:bodyPr/>
          <a:lstStyle/>
          <a:p>
            <a:r>
              <a:rPr lang="en-US" dirty="0"/>
              <a:t>Members of Snohomish County boards and commissions serve in a unique capacity that affords them the ability to provide information for private investments</a:t>
            </a:r>
          </a:p>
          <a:p>
            <a:r>
              <a:rPr lang="en-US" dirty="0"/>
              <a:t>It is important for Snohomish County board members and commissioners to be familiar with the distinction between advising and lobbying</a:t>
            </a:r>
          </a:p>
          <a:p>
            <a:r>
              <a:rPr lang="en-US" dirty="0"/>
              <a:t>A board member or commissioner becomes a lobbyist when they attempt to influence the passage or defeat of any legislation, rules, standards, rates or other enactments under the </a:t>
            </a:r>
            <a:r>
              <a:rPr lang="en-US" u="sng" dirty="0">
                <a:hlinkClick r:id="rId2"/>
              </a:rPr>
              <a:t>Administrative Procedure Act, RCW 18.185.200, Chapter 34.05</a:t>
            </a:r>
            <a:endParaRPr lang="en-US" dirty="0"/>
          </a:p>
        </p:txBody>
      </p:sp>
    </p:spTree>
    <p:extLst>
      <p:ext uri="{BB962C8B-B14F-4D97-AF65-F5344CB8AC3E}">
        <p14:creationId xmlns:p14="http://schemas.microsoft.com/office/powerpoint/2010/main" val="2914318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pPr algn="ctr"/>
            <a:r>
              <a:rPr lang="en-US" dirty="0"/>
              <a:t> </a:t>
            </a:r>
            <a:r>
              <a:rPr lang="en-US" sz="5400" b="1" dirty="0"/>
              <a:t>OBJECTIVES</a:t>
            </a:r>
          </a:p>
        </p:txBody>
      </p:sp>
      <p:sp>
        <p:nvSpPr>
          <p:cNvPr id="14" name="Content Placeholder 13"/>
          <p:cNvSpPr>
            <a:spLocks noGrp="1"/>
          </p:cNvSpPr>
          <p:nvPr>
            <p:ph idx="1"/>
          </p:nvPr>
        </p:nvSpPr>
        <p:spPr/>
        <p:txBody>
          <a:bodyPr/>
          <a:lstStyle/>
          <a:p>
            <a:r>
              <a:rPr lang="en-US" dirty="0">
                <a:solidFill>
                  <a:srgbClr val="FFFFFF"/>
                </a:solidFill>
              </a:rPr>
              <a:t>Provide a high-level overview of the structure of Snohomish County Government</a:t>
            </a:r>
          </a:p>
          <a:p>
            <a:r>
              <a:rPr lang="en-US" dirty="0">
                <a:solidFill>
                  <a:srgbClr val="FFFFFF"/>
                </a:solidFill>
              </a:rPr>
              <a:t>Develop a common understanding of the roles and responsibilities of Snohomish County Board and Commission Members</a:t>
            </a:r>
          </a:p>
          <a:p>
            <a:r>
              <a:rPr lang="en-US" dirty="0">
                <a:solidFill>
                  <a:srgbClr val="FFFFFF"/>
                </a:solidFill>
              </a:rPr>
              <a:t>Develop an understanding of the Public Records Act, Open Public Meetings Act, Appearance of Fairness Doctrine and Snohomish County Policies</a:t>
            </a:r>
          </a:p>
          <a:p>
            <a:r>
              <a:rPr lang="en-US" dirty="0">
                <a:solidFill>
                  <a:srgbClr val="FFFFFF"/>
                </a:solidFill>
              </a:rPr>
              <a:t>Have questions and comments addressed</a:t>
            </a:r>
          </a:p>
        </p:txBody>
      </p:sp>
    </p:spTree>
    <p:extLst>
      <p:ext uri="{BB962C8B-B14F-4D97-AF65-F5344CB8AC3E}">
        <p14:creationId xmlns:p14="http://schemas.microsoft.com/office/powerpoint/2010/main" val="3529114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PUBLIC RECORDS ACT (PRA)</a:t>
            </a:r>
          </a:p>
        </p:txBody>
      </p:sp>
      <p:sp>
        <p:nvSpPr>
          <p:cNvPr id="3" name="Content Placeholder 2"/>
          <p:cNvSpPr>
            <a:spLocks noGrp="1"/>
          </p:cNvSpPr>
          <p:nvPr>
            <p:ph idx="1"/>
          </p:nvPr>
        </p:nvSpPr>
        <p:spPr/>
        <p:txBody>
          <a:bodyPr/>
          <a:lstStyle/>
          <a:p>
            <a:pPr marL="0" indent="0">
              <a:buNone/>
            </a:pPr>
            <a:r>
              <a:rPr lang="en-US" dirty="0"/>
              <a:t>Goals for Today:</a:t>
            </a:r>
          </a:p>
          <a:p>
            <a:r>
              <a:rPr lang="en-US" dirty="0"/>
              <a:t>Understand what the Public Records Act is.</a:t>
            </a:r>
          </a:p>
          <a:p>
            <a:r>
              <a:rPr lang="en-US" dirty="0"/>
              <a:t>Understand what your obligations are as a SnoCo Board or Commission member in regards to the PRA.</a:t>
            </a:r>
          </a:p>
          <a:p>
            <a:r>
              <a:rPr lang="en-US" dirty="0"/>
              <a:t>Understand main concepts of records retention.</a:t>
            </a:r>
          </a:p>
        </p:txBody>
      </p:sp>
    </p:spTree>
    <p:extLst>
      <p:ext uri="{BB962C8B-B14F-4D97-AF65-F5344CB8AC3E}">
        <p14:creationId xmlns:p14="http://schemas.microsoft.com/office/powerpoint/2010/main" val="2999929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The Public Records Act</a:t>
            </a:r>
          </a:p>
        </p:txBody>
      </p:sp>
      <p:sp>
        <p:nvSpPr>
          <p:cNvPr id="3" name="Content Placeholder 2"/>
          <p:cNvSpPr>
            <a:spLocks noGrp="1"/>
          </p:cNvSpPr>
          <p:nvPr>
            <p:ph idx="1"/>
          </p:nvPr>
        </p:nvSpPr>
        <p:spPr/>
        <p:txBody>
          <a:bodyPr>
            <a:normAutofit/>
          </a:bodyPr>
          <a:lstStyle/>
          <a:p>
            <a:r>
              <a:rPr lang="en-US" dirty="0"/>
              <a:t>Passed by Initiative (the people) in 1972.</a:t>
            </a:r>
          </a:p>
          <a:p>
            <a:r>
              <a:rPr lang="en-US" dirty="0"/>
              <a:t>Chapter 42.56 RCW: </a:t>
            </a:r>
          </a:p>
          <a:p>
            <a:endParaRPr lang="en-US" dirty="0"/>
          </a:p>
          <a:p>
            <a:pPr marL="548475" lvl="2" indent="0">
              <a:buNone/>
            </a:pPr>
            <a:r>
              <a:rPr lang="en-US" sz="1999" i="1" dirty="0"/>
              <a:t>The people of the state do not yield their sovereignty to the agencies that serve them. The people, in delegating authority, do not give their public servants the right to decide what is good for the people to know and what is not good for them to know. The people insist on remaining informed so that they may maintain control over the instruments that they have created.</a:t>
            </a:r>
          </a:p>
        </p:txBody>
      </p:sp>
    </p:spTree>
    <p:extLst>
      <p:ext uri="{BB962C8B-B14F-4D97-AF65-F5344CB8AC3E}">
        <p14:creationId xmlns:p14="http://schemas.microsoft.com/office/powerpoint/2010/main" val="327774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What is a public record?</a:t>
            </a:r>
          </a:p>
        </p:txBody>
      </p:sp>
      <p:sp>
        <p:nvSpPr>
          <p:cNvPr id="3" name="Content Placeholder 2"/>
          <p:cNvSpPr>
            <a:spLocks noGrp="1"/>
          </p:cNvSpPr>
          <p:nvPr>
            <p:ph idx="1"/>
          </p:nvPr>
        </p:nvSpPr>
        <p:spPr/>
        <p:txBody>
          <a:bodyPr>
            <a:normAutofit fontScale="92500"/>
          </a:bodyPr>
          <a:lstStyle/>
          <a:p>
            <a:r>
              <a:rPr lang="en-US" dirty="0"/>
              <a:t>Any record which contains information related to the conduct of County business or the performance of any County function. (RCW 40.14.010)</a:t>
            </a:r>
          </a:p>
          <a:p>
            <a:r>
              <a:rPr lang="en-US" dirty="0"/>
              <a:t>This specifically includes records related to the conduct of the County’s Boards and Commissions. </a:t>
            </a:r>
            <a:r>
              <a:rPr lang="en-US" b="1" dirty="0"/>
              <a:t>Public records are public, regardless of where they reside.</a:t>
            </a:r>
          </a:p>
          <a:p>
            <a:r>
              <a:rPr lang="en-US" dirty="0"/>
              <a:t>A public record can be in any format, including emails, Word documents, spreadsheets, PDFs, calendars, evaluations, public comment forms, photographs, videos, MP3s, databases, voicemails, text messages, social media postings, maps or drawings, paper records, and any form of communication regardless of physical form. </a:t>
            </a:r>
          </a:p>
        </p:txBody>
      </p:sp>
    </p:spTree>
    <p:extLst>
      <p:ext uri="{BB962C8B-B14F-4D97-AF65-F5344CB8AC3E}">
        <p14:creationId xmlns:p14="http://schemas.microsoft.com/office/powerpoint/2010/main" val="2776356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What is a public records request?</a:t>
            </a:r>
          </a:p>
        </p:txBody>
      </p:sp>
      <p:sp>
        <p:nvSpPr>
          <p:cNvPr id="3" name="Content Placeholder 2"/>
          <p:cNvSpPr>
            <a:spLocks noGrp="1"/>
          </p:cNvSpPr>
          <p:nvPr>
            <p:ph idx="1"/>
          </p:nvPr>
        </p:nvSpPr>
        <p:spPr/>
        <p:txBody>
          <a:bodyPr/>
          <a:lstStyle/>
          <a:p>
            <a:r>
              <a:rPr lang="en-US" dirty="0"/>
              <a:t>A request for any kind of record or specific item about the County or regarding your service as a board or commission member.</a:t>
            </a:r>
          </a:p>
          <a:p>
            <a:r>
              <a:rPr lang="en-US" dirty="0"/>
              <a:t>The County code requires public records requests to be submitted to designated individuals. However, sometimes citizens, the media, attorneys, researchers, or anyone else, gets confused and may submit a request directly to you.</a:t>
            </a:r>
          </a:p>
          <a:p>
            <a:r>
              <a:rPr lang="en-US" dirty="0"/>
              <a:t>Forward this to your department contact ASAP.</a:t>
            </a:r>
          </a:p>
        </p:txBody>
      </p:sp>
    </p:spTree>
    <p:extLst>
      <p:ext uri="{BB962C8B-B14F-4D97-AF65-F5344CB8AC3E}">
        <p14:creationId xmlns:p14="http://schemas.microsoft.com/office/powerpoint/2010/main" val="2122949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What are the County’s responsibilities?</a:t>
            </a:r>
          </a:p>
        </p:txBody>
      </p:sp>
      <p:sp>
        <p:nvSpPr>
          <p:cNvPr id="3" name="Content Placeholder 2"/>
          <p:cNvSpPr>
            <a:spLocks noGrp="1"/>
          </p:cNvSpPr>
          <p:nvPr>
            <p:ph idx="1"/>
          </p:nvPr>
        </p:nvSpPr>
        <p:spPr/>
        <p:txBody>
          <a:bodyPr/>
          <a:lstStyle/>
          <a:p>
            <a:r>
              <a:rPr lang="en-US" dirty="0"/>
              <a:t>We are obligated to produce all public records, unless a specific exemption applies. Even if an exemption applies, we are obligated to gather the public records and retain them in a separate PRR file.</a:t>
            </a:r>
          </a:p>
          <a:p>
            <a:endParaRPr lang="en-US" dirty="0"/>
          </a:p>
          <a:p>
            <a:r>
              <a:rPr lang="en-US" dirty="0"/>
              <a:t>We must provide the fullest assistance to the requestor and should apply exemptions sparingly.</a:t>
            </a:r>
          </a:p>
        </p:txBody>
      </p:sp>
    </p:spTree>
    <p:extLst>
      <p:ext uri="{BB962C8B-B14F-4D97-AF65-F5344CB8AC3E}">
        <p14:creationId xmlns:p14="http://schemas.microsoft.com/office/powerpoint/2010/main" val="3626657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What are the County’s responsibilities?</a:t>
            </a:r>
          </a:p>
        </p:txBody>
      </p:sp>
      <p:graphicFrame>
        <p:nvGraphicFramePr>
          <p:cNvPr id="8" name="Content Placeholder 6"/>
          <p:cNvGraphicFramePr>
            <a:graphicFrameLocks/>
          </p:cNvGraphicFramePr>
          <p:nvPr>
            <p:extLst/>
          </p:nvPr>
        </p:nvGraphicFramePr>
        <p:xfrm>
          <a:off x="4262455" y="2373361"/>
          <a:ext cx="7012202" cy="3880538"/>
        </p:xfrm>
        <a:graphic>
          <a:graphicData uri="http://schemas.openxmlformats.org/drawingml/2006/table">
            <a:tbl>
              <a:tblPr firstRow="1" bandRow="1">
                <a:tableStyleId>{5C22544A-7EE6-4342-B048-85BDC9FD1C3A}</a:tableStyleId>
              </a:tblPr>
              <a:tblGrid>
                <a:gridCol w="3506101">
                  <a:extLst>
                    <a:ext uri="{9D8B030D-6E8A-4147-A177-3AD203B41FA5}">
                      <a16:colId xmlns:a16="http://schemas.microsoft.com/office/drawing/2014/main" val="20000"/>
                    </a:ext>
                  </a:extLst>
                </a:gridCol>
                <a:gridCol w="3506101">
                  <a:extLst>
                    <a:ext uri="{9D8B030D-6E8A-4147-A177-3AD203B41FA5}">
                      <a16:colId xmlns:a16="http://schemas.microsoft.com/office/drawing/2014/main" val="20001"/>
                    </a:ext>
                  </a:extLst>
                </a:gridCol>
              </a:tblGrid>
              <a:tr h="2087452">
                <a:tc>
                  <a:txBody>
                    <a:bodyPr/>
                    <a:lstStyle/>
                    <a:p>
                      <a:pPr marL="457200" indent="-457200">
                        <a:buAutoNum type="arabicPeriod"/>
                      </a:pPr>
                      <a:r>
                        <a:rPr lang="en-US" sz="2100" dirty="0"/>
                        <a:t>GATHER</a:t>
                      </a:r>
                    </a:p>
                    <a:p>
                      <a:pPr marL="457200" indent="-457200">
                        <a:buNone/>
                      </a:pPr>
                      <a:endParaRPr lang="en-US" sz="2100" dirty="0"/>
                    </a:p>
                    <a:p>
                      <a:pPr marL="0" indent="0" algn="l">
                        <a:buNone/>
                      </a:pPr>
                      <a:r>
                        <a:rPr lang="en-US" sz="1600" dirty="0"/>
                        <a:t>The County must collect all records that are potentially</a:t>
                      </a:r>
                      <a:r>
                        <a:rPr lang="en-US" sz="1600" baseline="0" dirty="0"/>
                        <a:t> </a:t>
                      </a:r>
                      <a:r>
                        <a:rPr lang="en-US" sz="1600" dirty="0"/>
                        <a:t>responsive.</a:t>
                      </a:r>
                    </a:p>
                  </a:txBody>
                  <a:tcPr marL="81696" marR="81696" marT="40847" marB="40847"/>
                </a:tc>
                <a:tc>
                  <a:txBody>
                    <a:bodyPr/>
                    <a:lstStyle/>
                    <a:p>
                      <a:r>
                        <a:rPr lang="en-US" sz="2100" dirty="0"/>
                        <a:t>2. REVIEW</a:t>
                      </a:r>
                    </a:p>
                    <a:p>
                      <a:endParaRPr lang="en-US" sz="1600" dirty="0"/>
                    </a:p>
                    <a:p>
                      <a:r>
                        <a:rPr lang="en-US" sz="1600" dirty="0"/>
                        <a:t>The County must examine all potentially responsive records to determine if they are truly</a:t>
                      </a:r>
                      <a:r>
                        <a:rPr lang="en-US" sz="1600" baseline="0" dirty="0"/>
                        <a:t> responsive and to determine if any information should be redacted or withheld.</a:t>
                      </a:r>
                      <a:endParaRPr lang="en-US" sz="1600" dirty="0"/>
                    </a:p>
                  </a:txBody>
                  <a:tcPr marL="81696" marR="81696" marT="40847" marB="40847"/>
                </a:tc>
                <a:extLst>
                  <a:ext uri="{0D108BD9-81ED-4DB2-BD59-A6C34878D82A}">
                    <a16:rowId xmlns:a16="http://schemas.microsoft.com/office/drawing/2014/main" val="10000"/>
                  </a:ext>
                </a:extLst>
              </a:tr>
              <a:tr h="1793086">
                <a:tc>
                  <a:txBody>
                    <a:bodyPr/>
                    <a:lstStyle/>
                    <a:p>
                      <a:r>
                        <a:rPr lang="en-US" sz="2100" b="1" dirty="0"/>
                        <a:t>3. PRODUCE</a:t>
                      </a:r>
                    </a:p>
                    <a:p>
                      <a:endParaRPr lang="en-US" sz="1600" b="1" dirty="0"/>
                    </a:p>
                    <a:p>
                      <a:r>
                        <a:rPr lang="en-US" sz="1600" b="1" dirty="0"/>
                        <a:t>The County must make all responsive records available to the requestor.</a:t>
                      </a:r>
                    </a:p>
                  </a:txBody>
                  <a:tcPr marL="81696" marR="81696" marT="40847" marB="40847"/>
                </a:tc>
                <a:tc>
                  <a:txBody>
                    <a:bodyPr/>
                    <a:lstStyle/>
                    <a:p>
                      <a:r>
                        <a:rPr lang="en-US" sz="2100" b="1" dirty="0"/>
                        <a:t>4. RETAIN</a:t>
                      </a:r>
                    </a:p>
                    <a:p>
                      <a:endParaRPr lang="en-US" sz="1600" b="1" dirty="0"/>
                    </a:p>
                    <a:p>
                      <a:r>
                        <a:rPr lang="en-US" sz="1600" b="1" dirty="0"/>
                        <a:t>The County must keep a complete copy of all responsive records in a separate</a:t>
                      </a:r>
                      <a:r>
                        <a:rPr lang="en-US" sz="1600" b="1" baseline="0" dirty="0"/>
                        <a:t> file, in both their redacted and </a:t>
                      </a:r>
                      <a:r>
                        <a:rPr lang="en-US" sz="1600" b="1" baseline="0" dirty="0" err="1"/>
                        <a:t>unredacted</a:t>
                      </a:r>
                      <a:r>
                        <a:rPr lang="en-US" sz="1600" b="1" baseline="0" dirty="0"/>
                        <a:t> forms.</a:t>
                      </a:r>
                      <a:endParaRPr lang="en-US" sz="1600" b="1" dirty="0"/>
                    </a:p>
                  </a:txBody>
                  <a:tcPr marL="81696" marR="81696" marT="40847" marB="40847"/>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0784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3812" y="152400"/>
            <a:ext cx="10360501" cy="1376363"/>
          </a:xfrm>
        </p:spPr>
        <p:txBody>
          <a:bodyPr>
            <a:normAutofit fontScale="90000"/>
          </a:bodyPr>
          <a:lstStyle/>
          <a:p>
            <a:pPr algn="ctr"/>
            <a:r>
              <a:rPr lang="en-US" sz="5400" b="1" dirty="0"/>
              <a:t>What are Board/Commissioner responsibilities?</a:t>
            </a:r>
          </a:p>
        </p:txBody>
      </p:sp>
      <p:sp>
        <p:nvSpPr>
          <p:cNvPr id="3" name="Content Placeholder 2"/>
          <p:cNvSpPr>
            <a:spLocks noGrp="1"/>
          </p:cNvSpPr>
          <p:nvPr>
            <p:ph idx="1"/>
          </p:nvPr>
        </p:nvSpPr>
        <p:spPr/>
        <p:txBody>
          <a:bodyPr/>
          <a:lstStyle/>
          <a:p>
            <a:r>
              <a:rPr lang="en-US" dirty="0"/>
              <a:t>Forward any public records requests you may receive to your department contact. </a:t>
            </a:r>
          </a:p>
          <a:p>
            <a:r>
              <a:rPr lang="en-US" dirty="0"/>
              <a:t>When we receive a request you will be contacted. You are responsible for searching thoroughly and promptly. This may mean searching email accounts, computer files, calendars, paper files, or personal internet accounts. Once you have found records you must provide them to the County.</a:t>
            </a:r>
          </a:p>
          <a:p>
            <a:r>
              <a:rPr lang="en-US" dirty="0"/>
              <a:t>You may be asked to complete an affidavit </a:t>
            </a:r>
            <a:r>
              <a:rPr lang="en-US"/>
              <a:t>about your search.</a:t>
            </a:r>
            <a:endParaRPr lang="en-US" dirty="0"/>
          </a:p>
        </p:txBody>
      </p:sp>
    </p:spTree>
    <p:extLst>
      <p:ext uri="{BB962C8B-B14F-4D97-AF65-F5344CB8AC3E}">
        <p14:creationId xmlns:p14="http://schemas.microsoft.com/office/powerpoint/2010/main" val="1603919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Public vs. Personal</a:t>
            </a:r>
          </a:p>
        </p:txBody>
      </p:sp>
      <p:sp>
        <p:nvSpPr>
          <p:cNvPr id="3" name="Content Placeholder 2"/>
          <p:cNvSpPr>
            <a:spLocks noGrp="1"/>
          </p:cNvSpPr>
          <p:nvPr>
            <p:ph idx="1"/>
          </p:nvPr>
        </p:nvSpPr>
        <p:spPr/>
        <p:txBody>
          <a:bodyPr/>
          <a:lstStyle/>
          <a:p>
            <a:r>
              <a:rPr lang="en-US" dirty="0"/>
              <a:t>Public Records are public regardless of where they reside.</a:t>
            </a:r>
          </a:p>
          <a:p>
            <a:r>
              <a:rPr lang="en-US" dirty="0"/>
              <a:t>Home computer? </a:t>
            </a:r>
          </a:p>
          <a:p>
            <a:r>
              <a:rPr lang="en-US" dirty="0"/>
              <a:t>Social media pitfalls.</a:t>
            </a:r>
          </a:p>
          <a:p>
            <a:endParaRPr lang="en-US" dirty="0"/>
          </a:p>
          <a:p>
            <a:endParaRPr lang="en-US" dirty="0"/>
          </a:p>
          <a:p>
            <a:r>
              <a:rPr lang="en-US"/>
              <a:t>Questions?</a:t>
            </a:r>
            <a:endParaRPr lang="en-US" dirty="0"/>
          </a:p>
        </p:txBody>
      </p:sp>
    </p:spTree>
    <p:extLst>
      <p:ext uri="{BB962C8B-B14F-4D97-AF65-F5344CB8AC3E}">
        <p14:creationId xmlns:p14="http://schemas.microsoft.com/office/powerpoint/2010/main" val="2101218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t>OPEN PUBLIC MEETINGS ACT (OPMA)</a:t>
            </a:r>
          </a:p>
        </p:txBody>
      </p:sp>
      <p:sp>
        <p:nvSpPr>
          <p:cNvPr id="3" name="Content Placeholder 2"/>
          <p:cNvSpPr>
            <a:spLocks noGrp="1"/>
          </p:cNvSpPr>
          <p:nvPr>
            <p:ph idx="1"/>
            <p:extLst>
              <p:ext uri="{D42A27DB-BD31-4B8C-83A1-F6EECF244321}">
                <p14:modId xmlns:p14="http://schemas.microsoft.com/office/powerpoint/2010/main" val="936952510"/>
              </p:ext>
            </p:extLst>
          </p:nvPr>
        </p:nvSpPr>
        <p:spPr/>
        <p:txBody>
          <a:bodyPr vert="horz" lIns="121899" tIns="60949" rIns="121899" bIns="60949" rtlCol="0" anchor="t">
            <a:normAutofit/>
          </a:bodyPr>
          <a:lstStyle/>
          <a:p>
            <a:r>
              <a:rPr lang="en-US" dirty="0">
                <a:cs typeface="Times New Roman" panose="02020603050405020304" pitchFamily="18" charset="0"/>
              </a:rPr>
              <a:t>“All </a:t>
            </a:r>
            <a:r>
              <a:rPr lang="en-US" u="sng" dirty="0">
                <a:cs typeface="Times New Roman" panose="02020603050405020304" pitchFamily="18" charset="0"/>
              </a:rPr>
              <a:t>meetings</a:t>
            </a:r>
            <a:r>
              <a:rPr lang="en-US" dirty="0">
                <a:cs typeface="Times New Roman" panose="02020603050405020304" pitchFamily="18" charset="0"/>
              </a:rPr>
              <a:t> of the </a:t>
            </a:r>
            <a:r>
              <a:rPr lang="en-US" u="sng" dirty="0">
                <a:cs typeface="Times New Roman" panose="02020603050405020304" pitchFamily="18" charset="0"/>
              </a:rPr>
              <a:t>governing body</a:t>
            </a:r>
            <a:r>
              <a:rPr lang="en-US" dirty="0">
                <a:cs typeface="Times New Roman" panose="02020603050405020304" pitchFamily="18" charset="0"/>
              </a:rPr>
              <a:t> of a </a:t>
            </a:r>
            <a:r>
              <a:rPr lang="en-US" u="sng" dirty="0">
                <a:cs typeface="Times New Roman" panose="02020603050405020304" pitchFamily="18" charset="0"/>
              </a:rPr>
              <a:t>public agency</a:t>
            </a:r>
            <a:r>
              <a:rPr lang="en-US" dirty="0">
                <a:cs typeface="Times New Roman" panose="02020603050405020304" pitchFamily="18" charset="0"/>
              </a:rPr>
              <a:t> shall be public and all persons shall be permitted to attend any meeting of the governing body of a public agency, except as otherwise provided in this chapter.”</a:t>
            </a:r>
          </a:p>
          <a:p>
            <a:pPr marL="0" indent="0" algn="r">
              <a:buNone/>
            </a:pPr>
            <a:r>
              <a:rPr lang="en-US"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RCW 42.30.030</a:t>
            </a:r>
            <a:endParaRPr dirty="0"/>
          </a:p>
          <a:p>
            <a:pPr marL="304165" indent="-304165">
              <a:buFont typeface="Wingdings" panose="05000000000000000000" pitchFamily="2" charset="2"/>
              <a:buChar char="Ø"/>
            </a:pPr>
            <a:endParaRPr lang="en-US" dirty="0"/>
          </a:p>
        </p:txBody>
      </p:sp>
    </p:spTree>
    <p:extLst>
      <p:ext uri="{BB962C8B-B14F-4D97-AF65-F5344CB8AC3E}">
        <p14:creationId xmlns:p14="http://schemas.microsoft.com/office/powerpoint/2010/main" val="1233755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Basic Requirements of OPMA</a:t>
            </a:r>
          </a:p>
        </p:txBody>
      </p:sp>
      <p:sp>
        <p:nvSpPr>
          <p:cNvPr id="3" name="Content Placeholder 2"/>
          <p:cNvSpPr>
            <a:spLocks noGrp="1"/>
          </p:cNvSpPr>
          <p:nvPr>
            <p:ph idx="1"/>
          </p:nvPr>
        </p:nvSpPr>
        <p:spPr/>
        <p:txBody>
          <a:bodyPr>
            <a:normAutofit fontScale="92500" lnSpcReduction="20000"/>
          </a:bodyPr>
          <a:lstStyle/>
          <a:p>
            <a:r>
              <a:rPr lang="en-US" dirty="0">
                <a:cs typeface="Times New Roman" panose="02020603050405020304" pitchFamily="18" charset="0"/>
              </a:rPr>
              <a:t>All meetings required to be open and public.  </a:t>
            </a:r>
            <a:r>
              <a:rPr lang="en-US" sz="1600" dirty="0">
                <a:cs typeface="Times New Roman" panose="02020603050405020304" pitchFamily="18" charset="0"/>
              </a:rPr>
              <a:t>RCW 42.30.030.</a:t>
            </a:r>
          </a:p>
          <a:p>
            <a:pPr marL="0" indent="0">
              <a:buNone/>
            </a:pPr>
            <a:endParaRPr lang="en-US" sz="1600" dirty="0">
              <a:cs typeface="Times New Roman" panose="02020603050405020304" pitchFamily="18" charset="0"/>
            </a:endParaRPr>
          </a:p>
          <a:p>
            <a:pPr marL="0" indent="0">
              <a:buNone/>
            </a:pPr>
            <a:endParaRPr lang="en-US" sz="1600" dirty="0">
              <a:cs typeface="Times New Roman" panose="02020603050405020304" pitchFamily="18" charset="0"/>
            </a:endParaRPr>
          </a:p>
          <a:p>
            <a:r>
              <a:rPr lang="en-US" dirty="0">
                <a:cs typeface="Times New Roman" panose="02020603050405020304" pitchFamily="18" charset="0"/>
              </a:rPr>
              <a:t>Quorum: Generally, a meeting occurs when a majority of the body is in attendance and action is taken.  </a:t>
            </a:r>
            <a:r>
              <a:rPr lang="en-US" sz="1600" dirty="0">
                <a:cs typeface="Times New Roman" panose="02020603050405020304" pitchFamily="18" charset="0"/>
              </a:rPr>
              <a:t>RCW 42.30.020(2) and (3).</a:t>
            </a:r>
          </a:p>
          <a:p>
            <a:pPr marL="0" indent="0">
              <a:buNone/>
            </a:pPr>
            <a:endParaRPr lang="en-US" sz="1600" dirty="0">
              <a:cs typeface="Times New Roman" panose="02020603050405020304" pitchFamily="18" charset="0"/>
            </a:endParaRPr>
          </a:p>
          <a:p>
            <a:pPr marL="0" indent="0">
              <a:buNone/>
            </a:pPr>
            <a:endParaRPr lang="en-US" sz="1600" dirty="0">
              <a:cs typeface="Times New Roman" panose="02020603050405020304" pitchFamily="18" charset="0"/>
            </a:endParaRPr>
          </a:p>
          <a:p>
            <a:r>
              <a:rPr lang="en-US" dirty="0">
                <a:cs typeface="Times New Roman" panose="02020603050405020304" pitchFamily="18" charset="0"/>
              </a:rPr>
              <a:t>All persons permitted to attend meetings with no preconditions.</a:t>
            </a:r>
            <a:r>
              <a:rPr lang="en-US" sz="1600" dirty="0">
                <a:cs typeface="Times New Roman" panose="02020603050405020304" pitchFamily="18" charset="0"/>
              </a:rPr>
              <a:t> RCW 42.30.040.  </a:t>
            </a:r>
          </a:p>
          <a:p>
            <a:pPr marL="0" indent="0">
              <a:buNone/>
            </a:pPr>
            <a:endParaRPr lang="en-US" sz="1600" dirty="0">
              <a:cs typeface="Times New Roman" panose="02020603050405020304" pitchFamily="18" charset="0"/>
            </a:endParaRPr>
          </a:p>
          <a:p>
            <a:pPr marL="0" indent="0">
              <a:buNone/>
            </a:pPr>
            <a:endParaRPr lang="en-US" sz="1600" dirty="0">
              <a:cs typeface="Times New Roman" panose="02020603050405020304" pitchFamily="18" charset="0"/>
            </a:endParaRPr>
          </a:p>
          <a:p>
            <a:r>
              <a:rPr lang="en-US" dirty="0">
                <a:cs typeface="Times New Roman" panose="02020603050405020304" pitchFamily="18" charset="0"/>
              </a:rPr>
              <a:t>No voting by secret ballot.  </a:t>
            </a:r>
            <a:r>
              <a:rPr lang="en-US" sz="1600" dirty="0">
                <a:cs typeface="Times New Roman" panose="02020603050405020304" pitchFamily="18" charset="0"/>
              </a:rPr>
              <a:t>RCW 42.30.060(2).</a:t>
            </a:r>
          </a:p>
          <a:p>
            <a:endParaRPr lang="en-US" dirty="0"/>
          </a:p>
        </p:txBody>
      </p:sp>
    </p:spTree>
    <p:extLst>
      <p:ext uri="{BB962C8B-B14F-4D97-AF65-F5344CB8AC3E}">
        <p14:creationId xmlns:p14="http://schemas.microsoft.com/office/powerpoint/2010/main" val="2988390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Why Training Matters</a:t>
            </a:r>
          </a:p>
        </p:txBody>
      </p:sp>
      <p:sp>
        <p:nvSpPr>
          <p:cNvPr id="3" name="Content Placeholder 2"/>
          <p:cNvSpPr>
            <a:spLocks noGrp="1"/>
          </p:cNvSpPr>
          <p:nvPr>
            <p:ph idx="1"/>
          </p:nvPr>
        </p:nvSpPr>
        <p:spPr/>
        <p:txBody>
          <a:bodyPr/>
          <a:lstStyle/>
          <a:p>
            <a:r>
              <a:rPr lang="en-US" dirty="0"/>
              <a:t>Compliance – Although you are serving as a volunteer, in many cases the law treats board members and commissioners the same as Snohomish County Employees</a:t>
            </a:r>
          </a:p>
          <a:p>
            <a:r>
              <a:rPr lang="en-US" dirty="0"/>
              <a:t>Education – There is a lot of responsibility that comes with serving as a board member or commissioner. Our goal is to ensure that you receive all of the tools and information that you need to be successful</a:t>
            </a:r>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62044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Basic Requirements of OPMA cont.</a:t>
            </a:r>
          </a:p>
        </p:txBody>
      </p:sp>
      <p:sp>
        <p:nvSpPr>
          <p:cNvPr id="3" name="Content Placeholder 2"/>
          <p:cNvSpPr>
            <a:spLocks noGrp="1"/>
          </p:cNvSpPr>
          <p:nvPr>
            <p:ph idx="1"/>
          </p:nvPr>
        </p:nvSpPr>
        <p:spPr/>
        <p:txBody>
          <a:bodyPr>
            <a:normAutofit/>
          </a:bodyPr>
          <a:lstStyle/>
          <a:p>
            <a:r>
              <a:rPr lang="en-US" dirty="0">
                <a:cs typeface="Times New Roman" panose="02020603050405020304" pitchFamily="18" charset="0"/>
              </a:rPr>
              <a:t>Public notice requirements for regular and special meetings.  </a:t>
            </a:r>
          </a:p>
          <a:p>
            <a:pPr marL="0" indent="0">
              <a:buNone/>
            </a:pPr>
            <a:r>
              <a:rPr lang="en-US" sz="1400" dirty="0">
                <a:cs typeface="Times New Roman" panose="02020603050405020304" pitchFamily="18" charset="0"/>
              </a:rPr>
              <a:t>          RCW 42.30.070, 42.30.077, and 42.30.080. </a:t>
            </a:r>
          </a:p>
          <a:p>
            <a:r>
              <a:rPr lang="en-US" dirty="0">
                <a:cs typeface="Times New Roman" panose="02020603050405020304" pitchFamily="18" charset="0"/>
              </a:rPr>
              <a:t>Meeting agendas must be made available online no later than twenty-four hours in advance of the meeting.  </a:t>
            </a:r>
            <a:r>
              <a:rPr lang="en-US" sz="1400" dirty="0">
                <a:cs typeface="Times New Roman" panose="02020603050405020304" pitchFamily="18" charset="0"/>
              </a:rPr>
              <a:t>RCW 42.30.077. </a:t>
            </a:r>
          </a:p>
          <a:p>
            <a:r>
              <a:rPr lang="en-US" dirty="0">
                <a:cs typeface="Times New Roman" panose="02020603050405020304" pitchFamily="18" charset="0"/>
              </a:rPr>
              <a:t>Adjournments and continuances of meetings must comply with particular notice requirements under the OPMA.</a:t>
            </a:r>
            <a:r>
              <a:rPr lang="en-US" sz="1050" dirty="0">
                <a:cs typeface="Times New Roman" panose="02020603050405020304" pitchFamily="18" charset="0"/>
              </a:rPr>
              <a:t>  </a:t>
            </a:r>
            <a:r>
              <a:rPr lang="en-US" sz="1400" dirty="0">
                <a:cs typeface="Times New Roman" panose="02020603050405020304" pitchFamily="18" charset="0"/>
              </a:rPr>
              <a:t>RCW 42.30.090 and 42.30.100. </a:t>
            </a:r>
          </a:p>
        </p:txBody>
      </p:sp>
    </p:spTree>
    <p:extLst>
      <p:ext uri="{BB962C8B-B14F-4D97-AF65-F5344CB8AC3E}">
        <p14:creationId xmlns:p14="http://schemas.microsoft.com/office/powerpoint/2010/main" val="2215137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OPMA Key Definitions</a:t>
            </a:r>
          </a:p>
        </p:txBody>
      </p:sp>
      <p:sp>
        <p:nvSpPr>
          <p:cNvPr id="3" name="Content Placeholder 2"/>
          <p:cNvSpPr>
            <a:spLocks noGrp="1"/>
          </p:cNvSpPr>
          <p:nvPr>
            <p:ph idx="1"/>
          </p:nvPr>
        </p:nvSpPr>
        <p:spPr/>
        <p:txBody>
          <a:bodyPr>
            <a:normAutofit fontScale="92500" lnSpcReduction="10000"/>
          </a:bodyPr>
          <a:lstStyle/>
          <a:p>
            <a:r>
              <a:rPr lang="en-US" dirty="0"/>
              <a:t>Governing body -  “</a:t>
            </a:r>
            <a:r>
              <a:rPr lang="en-US" dirty="0">
                <a:cs typeface="Times New Roman" panose="02020603050405020304" pitchFamily="18" charset="0"/>
              </a:rPr>
              <a:t>the multimember board, commission, committee, council, or other policy or rulemaking body of a public agency, </a:t>
            </a:r>
            <a:r>
              <a:rPr lang="en-US" u="sng" dirty="0">
                <a:cs typeface="Times New Roman" panose="02020603050405020304" pitchFamily="18" charset="0"/>
              </a:rPr>
              <a:t>or</a:t>
            </a:r>
            <a:r>
              <a:rPr lang="en-US" dirty="0">
                <a:cs typeface="Times New Roman" panose="02020603050405020304" pitchFamily="18" charset="0"/>
              </a:rPr>
              <a:t> any committee thereof when the committee acts on behalf of the governing body, conducts hearings, or takes testimony or public comment.”</a:t>
            </a:r>
          </a:p>
          <a:p>
            <a:r>
              <a:rPr lang="en-US" dirty="0">
                <a:cs typeface="Times New Roman" panose="02020603050405020304" pitchFamily="18" charset="0"/>
              </a:rPr>
              <a:t>Meeting – meetings at which action is taken.</a:t>
            </a:r>
          </a:p>
          <a:p>
            <a:r>
              <a:rPr lang="en-US" dirty="0">
                <a:cs typeface="Times New Roman" panose="02020603050405020304" pitchFamily="18" charset="0"/>
              </a:rPr>
              <a:t>Action - the transaction of the official business of a public agency by a governing body, including but not limited to receipt of public testimony, deliberations, discussions, considerations, review, evaluations, and final actions.</a:t>
            </a:r>
          </a:p>
          <a:p>
            <a:r>
              <a:rPr lang="en-US" dirty="0">
                <a:cs typeface="Times New Roman" panose="02020603050405020304" pitchFamily="18" charset="0"/>
              </a:rPr>
              <a:t>Final action - a collective positive or negative decision, or an actual vote by a majority of the members of a governing body.</a:t>
            </a:r>
          </a:p>
          <a:p>
            <a:endParaRPr lang="en-US" dirty="0">
              <a:cs typeface="Times New Roman" panose="02020603050405020304" pitchFamily="18" charset="0"/>
            </a:endParaRPr>
          </a:p>
          <a:p>
            <a:endParaRPr lang="en-US" dirty="0">
              <a:cs typeface="Times New Roman" panose="02020603050405020304" pitchFamily="18" charset="0"/>
            </a:endParaRPr>
          </a:p>
          <a:p>
            <a:endParaRPr lang="en-US" dirty="0"/>
          </a:p>
        </p:txBody>
      </p:sp>
    </p:spTree>
    <p:extLst>
      <p:ext uri="{BB962C8B-B14F-4D97-AF65-F5344CB8AC3E}">
        <p14:creationId xmlns:p14="http://schemas.microsoft.com/office/powerpoint/2010/main" val="3848081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What constitutes a meeting?</a:t>
            </a:r>
          </a:p>
        </p:txBody>
      </p:sp>
      <p:sp>
        <p:nvSpPr>
          <p:cNvPr id="3" name="Content Placeholder 2"/>
          <p:cNvSpPr>
            <a:spLocks noGrp="1"/>
          </p:cNvSpPr>
          <p:nvPr>
            <p:ph idx="1"/>
          </p:nvPr>
        </p:nvSpPr>
        <p:spPr/>
        <p:txBody>
          <a:bodyPr>
            <a:normAutofit fontScale="92500" lnSpcReduction="10000"/>
          </a:bodyPr>
          <a:lstStyle/>
          <a:p>
            <a:r>
              <a:rPr lang="en-US" dirty="0">
                <a:cs typeface="Times New Roman" panose="02020603050405020304" pitchFamily="18" charset="0"/>
              </a:rPr>
              <a:t>Under the OPMA, a “meeting” occurs whenever there is “action,” which includes not only a final official vote but also discussion, deliberation, or evaluation.  </a:t>
            </a:r>
            <a:r>
              <a:rPr lang="en-US" sz="1600" dirty="0">
                <a:cs typeface="Times New Roman" panose="02020603050405020304" pitchFamily="18" charset="0"/>
              </a:rPr>
              <a:t>RCW 42.30.020(3) and (4).  </a:t>
            </a:r>
          </a:p>
          <a:p>
            <a:endParaRPr lang="en-US" sz="1600" dirty="0">
              <a:cs typeface="Times New Roman" panose="02020603050405020304" pitchFamily="18" charset="0"/>
            </a:endParaRPr>
          </a:p>
          <a:p>
            <a:r>
              <a:rPr lang="en-US" dirty="0">
                <a:cs typeface="Times New Roman" panose="02020603050405020304" pitchFamily="18" charset="0"/>
              </a:rPr>
              <a:t>A meeting occurs if a quorum of the members of the governing body discusses or considers a matter within its authority, regardless of where that discussion or consideration might occur, and regardless of whether that discussion or consideration leads to final action.  </a:t>
            </a:r>
          </a:p>
          <a:p>
            <a:endParaRPr lang="en-US" dirty="0">
              <a:cs typeface="Times New Roman" panose="02020603050405020304" pitchFamily="18" charset="0"/>
            </a:endParaRPr>
          </a:p>
          <a:p>
            <a:r>
              <a:rPr lang="en-US" dirty="0">
                <a:cs typeface="Times New Roman" panose="02020603050405020304" pitchFamily="18" charset="0"/>
              </a:rPr>
              <a:t>Examples of “meetings” under the OPMA may include: study sessions, retreats, conference calls, email exchanges, and text messages.</a:t>
            </a:r>
          </a:p>
          <a:p>
            <a:endParaRPr lang="en-US" dirty="0"/>
          </a:p>
        </p:txBody>
      </p:sp>
    </p:spTree>
    <p:extLst>
      <p:ext uri="{BB962C8B-B14F-4D97-AF65-F5344CB8AC3E}">
        <p14:creationId xmlns:p14="http://schemas.microsoft.com/office/powerpoint/2010/main" val="2266571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What are the penalties for violating the OPMA?</a:t>
            </a:r>
          </a:p>
        </p:txBody>
      </p:sp>
      <p:sp>
        <p:nvSpPr>
          <p:cNvPr id="3" name="Content Placeholder 2"/>
          <p:cNvSpPr>
            <a:spLocks noGrp="1"/>
          </p:cNvSpPr>
          <p:nvPr>
            <p:ph idx="1"/>
          </p:nvPr>
        </p:nvSpPr>
        <p:spPr/>
        <p:txBody>
          <a:bodyPr>
            <a:normAutofit fontScale="92500" lnSpcReduction="20000"/>
          </a:bodyPr>
          <a:lstStyle/>
          <a:p>
            <a:r>
              <a:rPr lang="en-US" dirty="0">
                <a:cs typeface="Times New Roman" panose="02020603050405020304" pitchFamily="18" charset="0"/>
              </a:rPr>
              <a:t>Actions taken at a meeting not open to public and properly noticed “shall be null and void.”  </a:t>
            </a:r>
            <a:r>
              <a:rPr lang="en-US" sz="1600" dirty="0">
                <a:cs typeface="Times New Roman" panose="02020603050405020304" pitchFamily="18" charset="0"/>
              </a:rPr>
              <a:t>RCW 42.30.060.</a:t>
            </a:r>
          </a:p>
          <a:p>
            <a:pPr marL="0" indent="0">
              <a:buNone/>
            </a:pPr>
            <a:endParaRPr lang="en-US" sz="1600" dirty="0">
              <a:cs typeface="Times New Roman" panose="02020603050405020304" pitchFamily="18" charset="0"/>
            </a:endParaRPr>
          </a:p>
          <a:p>
            <a:r>
              <a:rPr lang="en-US" dirty="0">
                <a:cs typeface="Times New Roman" panose="02020603050405020304" pitchFamily="18" charset="0"/>
              </a:rPr>
              <a:t>Personal Liability: Members of a governing body who attend a meeting where action is taken in violation of the OPMA with knowledge of the violations are subject to personal liability ($500 for first violation, $1000 for each additional violation).  </a:t>
            </a:r>
            <a:r>
              <a:rPr lang="en-US" sz="1600" dirty="0">
                <a:cs typeface="Times New Roman" panose="02020603050405020304" pitchFamily="18" charset="0"/>
              </a:rPr>
              <a:t>RCW 42.30.120.</a:t>
            </a:r>
          </a:p>
          <a:p>
            <a:endParaRPr lang="en-US" sz="1600" dirty="0">
              <a:cs typeface="Times New Roman" panose="02020603050405020304" pitchFamily="18" charset="0"/>
            </a:endParaRPr>
          </a:p>
          <a:p>
            <a:r>
              <a:rPr lang="en-US" dirty="0">
                <a:cs typeface="Times New Roman" panose="02020603050405020304" pitchFamily="18" charset="0"/>
              </a:rPr>
              <a:t>Agency Liability: Any person who prevails in an OPMA case shall be awarded attorney fees and costs.  </a:t>
            </a:r>
            <a:r>
              <a:rPr lang="en-US" sz="1050" dirty="0">
                <a:cs typeface="Times New Roman" panose="02020603050405020304" pitchFamily="18" charset="0"/>
              </a:rPr>
              <a:t>RCW 42.30.120.  </a:t>
            </a:r>
          </a:p>
          <a:p>
            <a:pPr marL="0" indent="0">
              <a:buNone/>
            </a:pPr>
            <a:endParaRPr lang="en-US" sz="1600" dirty="0">
              <a:cs typeface="Times New Roman" panose="02020603050405020304" pitchFamily="18" charset="0"/>
            </a:endParaRPr>
          </a:p>
          <a:p>
            <a:r>
              <a:rPr lang="en-US" dirty="0">
                <a:cs typeface="Times New Roman" panose="02020603050405020304" pitchFamily="18" charset="0"/>
              </a:rPr>
              <a:t>Potential loss of public trust</a:t>
            </a:r>
            <a:endParaRPr lang="en-US" sz="1600" dirty="0">
              <a:cs typeface="Times New Roman" panose="02020603050405020304" pitchFamily="18" charset="0"/>
            </a:endParaRPr>
          </a:p>
          <a:p>
            <a:endParaRPr lang="en-US" dirty="0"/>
          </a:p>
        </p:txBody>
      </p:sp>
    </p:spTree>
    <p:extLst>
      <p:ext uri="{BB962C8B-B14F-4D97-AF65-F5344CB8AC3E}">
        <p14:creationId xmlns:p14="http://schemas.microsoft.com/office/powerpoint/2010/main" val="1447981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Recommendations</a:t>
            </a:r>
          </a:p>
        </p:txBody>
      </p:sp>
      <p:sp>
        <p:nvSpPr>
          <p:cNvPr id="3" name="Content Placeholder 2"/>
          <p:cNvSpPr>
            <a:spLocks noGrp="1"/>
          </p:cNvSpPr>
          <p:nvPr>
            <p:ph idx="1"/>
          </p:nvPr>
        </p:nvSpPr>
        <p:spPr/>
        <p:txBody>
          <a:bodyPr/>
          <a:lstStyle/>
          <a:p>
            <a:r>
              <a:rPr lang="en-US" dirty="0">
                <a:cs typeface="Times New Roman" panose="02020603050405020304" pitchFamily="18" charset="0"/>
              </a:rPr>
              <a:t>Use email sparingly, if at all, and only for non-substantive purposes.</a:t>
            </a:r>
          </a:p>
          <a:p>
            <a:pPr marL="0" indent="0">
              <a:buNone/>
            </a:pPr>
            <a:endParaRPr lang="en-US" dirty="0">
              <a:cs typeface="Times New Roman" panose="02020603050405020304" pitchFamily="18" charset="0"/>
            </a:endParaRPr>
          </a:p>
          <a:p>
            <a:r>
              <a:rPr lang="en-US" dirty="0">
                <a:cs typeface="Times New Roman" panose="02020603050405020304" pitchFamily="18" charset="0"/>
              </a:rPr>
              <a:t>As an alternative to emailing materials to other members in preparation for a meeting, have a designated staff member email documents or provide hard copies to each member. </a:t>
            </a:r>
          </a:p>
          <a:p>
            <a:endParaRPr lang="en-US" dirty="0">
              <a:cs typeface="Times New Roman" panose="02020603050405020304" pitchFamily="18" charset="0"/>
            </a:endParaRPr>
          </a:p>
          <a:p>
            <a:r>
              <a:rPr lang="en-US" dirty="0">
                <a:cs typeface="Times New Roman" panose="02020603050405020304" pitchFamily="18" charset="0"/>
              </a:rPr>
              <a:t>When in doubt whether a particular communication or event may constitute a “meeting” subject to the OPMA</a:t>
            </a:r>
            <a:r>
              <a:rPr lang="en-US">
                <a:cs typeface="Times New Roman" panose="02020603050405020304" pitchFamily="18" charset="0"/>
              </a:rPr>
              <a:t>, err </a:t>
            </a:r>
            <a:r>
              <a:rPr lang="en-US" dirty="0">
                <a:cs typeface="Times New Roman" panose="02020603050405020304" pitchFamily="18" charset="0"/>
              </a:rPr>
              <a:t>on the side of caution by complying with all OPMA requirements.</a:t>
            </a:r>
          </a:p>
          <a:p>
            <a:endParaRPr lang="en-US" dirty="0"/>
          </a:p>
        </p:txBody>
      </p:sp>
    </p:spTree>
    <p:extLst>
      <p:ext uri="{BB962C8B-B14F-4D97-AF65-F5344CB8AC3E}">
        <p14:creationId xmlns:p14="http://schemas.microsoft.com/office/powerpoint/2010/main" val="2803393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25176" y="584200"/>
            <a:ext cx="8735325" cy="3302000"/>
          </a:xfrm>
        </p:spPr>
        <p:txBody>
          <a:bodyPr>
            <a:normAutofit/>
          </a:bodyPr>
          <a:lstStyle/>
          <a:p>
            <a:pPr algn="ctr">
              <a:lnSpc>
                <a:spcPct val="100000"/>
              </a:lnSpc>
            </a:pPr>
            <a:r>
              <a:rPr lang="en-US" sz="6000" b="1" dirty="0"/>
              <a:t>Use of Snohomish County Email Accounts</a:t>
            </a:r>
          </a:p>
        </p:txBody>
      </p:sp>
    </p:spTree>
    <p:extLst>
      <p:ext uri="{BB962C8B-B14F-4D97-AF65-F5344CB8AC3E}">
        <p14:creationId xmlns:p14="http://schemas.microsoft.com/office/powerpoint/2010/main" val="5483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Snohomish County Email Accounts</a:t>
            </a:r>
          </a:p>
        </p:txBody>
      </p:sp>
      <p:sp>
        <p:nvSpPr>
          <p:cNvPr id="3" name="Content Placeholder 2"/>
          <p:cNvSpPr>
            <a:spLocks noGrp="1"/>
          </p:cNvSpPr>
          <p:nvPr>
            <p:ph idx="1"/>
          </p:nvPr>
        </p:nvSpPr>
        <p:spPr/>
        <p:txBody>
          <a:bodyPr/>
          <a:lstStyle/>
          <a:p>
            <a:r>
              <a:rPr lang="en-US" dirty="0"/>
              <a:t>All Snohomish County Board and Commission members will be assigned their own email account</a:t>
            </a:r>
          </a:p>
          <a:p>
            <a:r>
              <a:rPr lang="en-US" dirty="0"/>
              <a:t>Your board or commission liaison will provide you with an instruction packet for setting up your new account</a:t>
            </a:r>
          </a:p>
          <a:p>
            <a:r>
              <a:rPr lang="en-US" dirty="0"/>
              <a:t>Snohomish County asks that these accounts be used for all matters pertaining to board or commission business</a:t>
            </a:r>
          </a:p>
          <a:p>
            <a:r>
              <a:rPr lang="en-US" dirty="0"/>
              <a:t>If you currently use a personal email account for board or commission related matters, please discontinue this use</a:t>
            </a:r>
          </a:p>
        </p:txBody>
      </p:sp>
    </p:spTree>
    <p:extLst>
      <p:ext uri="{BB962C8B-B14F-4D97-AF65-F5344CB8AC3E}">
        <p14:creationId xmlns:p14="http://schemas.microsoft.com/office/powerpoint/2010/main" val="3597664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395" y="304800"/>
            <a:ext cx="10360501" cy="1223963"/>
          </a:xfrm>
        </p:spPr>
        <p:txBody>
          <a:bodyPr>
            <a:normAutofit/>
          </a:bodyPr>
          <a:lstStyle/>
          <a:p>
            <a:pPr algn="ctr"/>
            <a:r>
              <a:rPr lang="en-US" sz="5400" b="1" dirty="0"/>
              <a:t>Information Security Key Points</a:t>
            </a:r>
          </a:p>
        </p:txBody>
      </p:sp>
      <p:sp>
        <p:nvSpPr>
          <p:cNvPr id="3" name="Content Placeholder 2"/>
          <p:cNvSpPr>
            <a:spLocks noGrp="1"/>
          </p:cNvSpPr>
          <p:nvPr>
            <p:ph idx="1"/>
          </p:nvPr>
        </p:nvSpPr>
        <p:spPr/>
        <p:txBody>
          <a:bodyPr/>
          <a:lstStyle/>
          <a:p>
            <a:r>
              <a:rPr lang="en-US" dirty="0"/>
              <a:t>Never share your login ID and password</a:t>
            </a:r>
          </a:p>
          <a:p>
            <a:r>
              <a:rPr lang="en-US" dirty="0"/>
              <a:t>Do not write down your password</a:t>
            </a:r>
          </a:p>
          <a:p>
            <a:r>
              <a:rPr lang="en-US" dirty="0"/>
              <a:t>Use strong passwords or passphrases</a:t>
            </a:r>
          </a:p>
          <a:p>
            <a:r>
              <a:rPr lang="en-US" dirty="0"/>
              <a:t>Be wary of email attachments and links to external websites</a:t>
            </a:r>
          </a:p>
          <a:p>
            <a:r>
              <a:rPr lang="en-US" dirty="0"/>
              <a:t>Contact the Service Desk (425-388-3378) with any technical or security-related questions</a:t>
            </a:r>
          </a:p>
        </p:txBody>
      </p:sp>
    </p:spTree>
    <p:extLst>
      <p:ext uri="{BB962C8B-B14F-4D97-AF65-F5344CB8AC3E}">
        <p14:creationId xmlns:p14="http://schemas.microsoft.com/office/powerpoint/2010/main" val="4090041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Privacy</a:t>
            </a:r>
          </a:p>
        </p:txBody>
      </p:sp>
      <p:sp>
        <p:nvSpPr>
          <p:cNvPr id="3" name="Content Placeholder 2"/>
          <p:cNvSpPr>
            <a:spLocks noGrp="1"/>
          </p:cNvSpPr>
          <p:nvPr>
            <p:ph idx="1"/>
          </p:nvPr>
        </p:nvSpPr>
        <p:spPr/>
        <p:txBody>
          <a:bodyPr/>
          <a:lstStyle/>
          <a:p>
            <a:r>
              <a:rPr lang="en-US" dirty="0"/>
              <a:t>All messages sent or received using email resources are owned by Snohomish County. This means that you should have no expectation of privacy in the use of the email system.</a:t>
            </a:r>
          </a:p>
          <a:p>
            <a:r>
              <a:rPr lang="en-US" dirty="0"/>
              <a:t>Please do not send personally identifiable information (PII) such as credit card numbers, social security numbers, or diver’s license numbers over email</a:t>
            </a:r>
          </a:p>
          <a:p>
            <a:r>
              <a:rPr lang="en-US" dirty="0"/>
              <a:t>Be aware of potential phishing attempts to gather sensitive information and report any such instances to the Service Desk (425-388-3378) and your liaison.</a:t>
            </a:r>
          </a:p>
          <a:p>
            <a:endParaRPr lang="en-US" dirty="0"/>
          </a:p>
        </p:txBody>
      </p:sp>
    </p:spTree>
    <p:extLst>
      <p:ext uri="{BB962C8B-B14F-4D97-AF65-F5344CB8AC3E}">
        <p14:creationId xmlns:p14="http://schemas.microsoft.com/office/powerpoint/2010/main" val="4015719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b="1" dirty="0"/>
              <a:t>Questions</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971432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228600"/>
            <a:ext cx="10360501" cy="1473197"/>
          </a:xfrm>
        </p:spPr>
        <p:txBody>
          <a:bodyPr>
            <a:noAutofit/>
          </a:bodyPr>
          <a:lstStyle/>
          <a:p>
            <a:pPr algn="ctr"/>
            <a:r>
              <a:rPr lang="en-US" sz="5400" b="1" dirty="0"/>
              <a:t>ABOUT SNOHOMISH COUNTY BOARDS AND COMMISSIONS</a:t>
            </a:r>
          </a:p>
        </p:txBody>
      </p:sp>
      <p:sp>
        <p:nvSpPr>
          <p:cNvPr id="3" name="Content Placeholder 2"/>
          <p:cNvSpPr>
            <a:spLocks noGrp="1"/>
          </p:cNvSpPr>
          <p:nvPr>
            <p:ph idx="1"/>
          </p:nvPr>
        </p:nvSpPr>
        <p:spPr/>
        <p:txBody>
          <a:bodyPr>
            <a:normAutofit lnSpcReduction="10000"/>
          </a:bodyPr>
          <a:lstStyle/>
          <a:p>
            <a:r>
              <a:rPr lang="en-US" dirty="0"/>
              <a:t>There are currently 43 boards and commissions that advise Snohomish County Government</a:t>
            </a:r>
          </a:p>
          <a:p>
            <a:r>
              <a:rPr lang="en-US" dirty="0"/>
              <a:t>When all boards and commissions are at capacity, there are over 550 citizen volunteers</a:t>
            </a:r>
          </a:p>
          <a:p>
            <a:r>
              <a:rPr lang="en-US" dirty="0"/>
              <a:t>Board members and Commissioners serve in an advisory role and provide the County Executive and County Council with insight and recommendations on policies and programs that affect Snohomish County residents</a:t>
            </a:r>
          </a:p>
          <a:p>
            <a:r>
              <a:rPr lang="en-US" dirty="0"/>
              <a:t>Board members and Commissioners may only serve on one board or commission at a time</a:t>
            </a:r>
          </a:p>
        </p:txBody>
      </p:sp>
    </p:spTree>
    <p:extLst>
      <p:ext uri="{BB962C8B-B14F-4D97-AF65-F5344CB8AC3E}">
        <p14:creationId xmlns:p14="http://schemas.microsoft.com/office/powerpoint/2010/main" val="1747082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ROLES AND RESPONSIBILITIES</a:t>
            </a:r>
          </a:p>
        </p:txBody>
      </p:sp>
      <p:sp>
        <p:nvSpPr>
          <p:cNvPr id="3" name="Content Placeholder 2"/>
          <p:cNvSpPr>
            <a:spLocks noGrp="1"/>
          </p:cNvSpPr>
          <p:nvPr>
            <p:ph idx="1"/>
          </p:nvPr>
        </p:nvSpPr>
        <p:spPr/>
        <p:txBody>
          <a:bodyPr/>
          <a:lstStyle/>
          <a:p>
            <a:r>
              <a:rPr lang="en-US" dirty="0"/>
              <a:t>Members of Snohomish County’s boards and commissions play an essential role in influencing policy that affect our county</a:t>
            </a:r>
          </a:p>
          <a:p>
            <a:r>
              <a:rPr lang="en-US" dirty="0"/>
              <a:t>It is important that each member stays informed about current issues, legislative activity, statutes, and events which may affect their board or commission</a:t>
            </a:r>
          </a:p>
          <a:p>
            <a:r>
              <a:rPr lang="en-US" dirty="0"/>
              <a:t>Members are expected to attend each meeting prepared or communicate absences in advance to their liaison as far in advance as possible</a:t>
            </a:r>
          </a:p>
        </p:txBody>
      </p:sp>
    </p:spTree>
    <p:extLst>
      <p:ext uri="{BB962C8B-B14F-4D97-AF65-F5344CB8AC3E}">
        <p14:creationId xmlns:p14="http://schemas.microsoft.com/office/powerpoint/2010/main" val="1076464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ELIGIBILITY</a:t>
            </a:r>
          </a:p>
        </p:txBody>
      </p:sp>
      <p:sp>
        <p:nvSpPr>
          <p:cNvPr id="3" name="Content Placeholder 2"/>
          <p:cNvSpPr>
            <a:spLocks noGrp="1"/>
          </p:cNvSpPr>
          <p:nvPr>
            <p:ph idx="1"/>
          </p:nvPr>
        </p:nvSpPr>
        <p:spPr/>
        <p:txBody>
          <a:bodyPr>
            <a:normAutofit fontScale="92500"/>
          </a:bodyPr>
          <a:lstStyle/>
          <a:p>
            <a:r>
              <a:rPr lang="en-US" dirty="0"/>
              <a:t>Except otherwise specified by ordinance, candidates for appointment to Snohomish County boards and commissions must meet the following criteria:</a:t>
            </a:r>
          </a:p>
          <a:p>
            <a:pPr lvl="1"/>
            <a:r>
              <a:rPr lang="en-US" dirty="0"/>
              <a:t>Possess qualifications for the appointment sought</a:t>
            </a:r>
          </a:p>
          <a:p>
            <a:pPr lvl="1"/>
            <a:r>
              <a:rPr lang="en-US" dirty="0"/>
              <a:t>If seeking reappointment, demonstrate the continuing benefits of retaining the board member or commissioner such as satisfactory attendance and participation</a:t>
            </a:r>
          </a:p>
          <a:p>
            <a:pPr lvl="1"/>
            <a:r>
              <a:rPr lang="en-US" dirty="0"/>
              <a:t>Reside or work in Snohomish County or show evidence of a special interest in Snohomish County. Residency or employment criteria may vary by board or commission</a:t>
            </a:r>
          </a:p>
          <a:p>
            <a:pPr lvl="1"/>
            <a:r>
              <a:rPr lang="en-US" dirty="0"/>
              <a:t>Membership is limited to one position at a time on a board or commission. Members or Commissioners may simultaneously serve on one ad hoc or advisory committee</a:t>
            </a:r>
          </a:p>
        </p:txBody>
      </p:sp>
    </p:spTree>
    <p:extLst>
      <p:ext uri="{BB962C8B-B14F-4D97-AF65-F5344CB8AC3E}">
        <p14:creationId xmlns:p14="http://schemas.microsoft.com/office/powerpoint/2010/main" val="2444737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a:t>RESIGNATIONS OR TERMINATIONS</a:t>
            </a:r>
          </a:p>
        </p:txBody>
      </p:sp>
      <p:sp>
        <p:nvSpPr>
          <p:cNvPr id="3" name="Content Placeholder 2"/>
          <p:cNvSpPr>
            <a:spLocks noGrp="1"/>
          </p:cNvSpPr>
          <p:nvPr>
            <p:ph idx="1"/>
          </p:nvPr>
        </p:nvSpPr>
        <p:spPr/>
        <p:txBody>
          <a:bodyPr/>
          <a:lstStyle/>
          <a:p>
            <a:r>
              <a:rPr lang="en-US" dirty="0"/>
              <a:t>If at any time you decide to resign from your position as a Snohomish County Board Member or Commissioner, please provide a written (electronic or manual) letter to the board or commission in which you are a member of through the board or commission liaison</a:t>
            </a:r>
          </a:p>
          <a:p>
            <a:r>
              <a:rPr lang="en-US" dirty="0"/>
              <a:t>Members of Snohomish County boards and commissions may be removed subject to rules promulgated by the particular body</a:t>
            </a:r>
          </a:p>
          <a:p>
            <a:r>
              <a:rPr lang="en-US" dirty="0"/>
              <a:t>Members or Commissioners may be removed by the County Council for misfeasance</a:t>
            </a:r>
          </a:p>
        </p:txBody>
      </p:sp>
    </p:spTree>
    <p:extLst>
      <p:ext uri="{BB962C8B-B14F-4D97-AF65-F5344CB8AC3E}">
        <p14:creationId xmlns:p14="http://schemas.microsoft.com/office/powerpoint/2010/main" val="3412846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400" b="1" dirty="0"/>
              <a:t>WHERE DO BOARDS AND COMMISSIONS GET THEIR AUTHORITY?</a:t>
            </a:r>
          </a:p>
        </p:txBody>
      </p:sp>
      <p:sp>
        <p:nvSpPr>
          <p:cNvPr id="3" name="Content Placeholder 2"/>
          <p:cNvSpPr>
            <a:spLocks noGrp="1"/>
          </p:cNvSpPr>
          <p:nvPr>
            <p:ph idx="1"/>
          </p:nvPr>
        </p:nvSpPr>
        <p:spPr/>
        <p:txBody>
          <a:bodyPr/>
          <a:lstStyle/>
          <a:p>
            <a:r>
              <a:rPr lang="en-US" dirty="0"/>
              <a:t>Boards and Commissions are authorized by Revised Code of Washington (RCW), Snohomish County Code (SCC), and/or by a funding source</a:t>
            </a:r>
          </a:p>
          <a:p>
            <a:r>
              <a:rPr lang="en-US" dirty="0"/>
              <a:t>SCC 2.03.010, “Establishes procedures and criteria for recommendation, appointment and service of members of Snohomish County boards and commissions”.</a:t>
            </a:r>
          </a:p>
          <a:p>
            <a:r>
              <a:rPr lang="en-US" dirty="0"/>
              <a:t>Each Board or Commission will also have a section of RCW or SCC that establishes their authority, role, responsibilities and scope of work</a:t>
            </a:r>
          </a:p>
        </p:txBody>
      </p:sp>
    </p:spTree>
    <p:extLst>
      <p:ext uri="{BB962C8B-B14F-4D97-AF65-F5344CB8AC3E}">
        <p14:creationId xmlns:p14="http://schemas.microsoft.com/office/powerpoint/2010/main" val="3549221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t>BOARD AND COMMISSION LIAISONS</a:t>
            </a:r>
          </a:p>
        </p:txBody>
      </p:sp>
      <p:sp>
        <p:nvSpPr>
          <p:cNvPr id="3" name="Content Placeholder 2"/>
          <p:cNvSpPr>
            <a:spLocks noGrp="1"/>
          </p:cNvSpPr>
          <p:nvPr>
            <p:ph idx="1"/>
          </p:nvPr>
        </p:nvSpPr>
        <p:spPr/>
        <p:txBody>
          <a:bodyPr/>
          <a:lstStyle/>
          <a:p>
            <a:r>
              <a:rPr lang="en-US" dirty="0"/>
              <a:t>Every Snohomish County board and commission has at minimum one Snohomish County employees assigned as a liaison</a:t>
            </a:r>
          </a:p>
          <a:p>
            <a:r>
              <a:rPr lang="en-US" dirty="0"/>
              <a:t>Liaisons staff meetings, serve as the board or commission secretary (in most instances), and are able to assist in matters related to the board or commission</a:t>
            </a:r>
          </a:p>
          <a:p>
            <a:pPr>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1653357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ch 16x9">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spDef>
      <a:spPr/>
      <a:bodyPr rtlCol="0" anchor="ctr"/>
      <a:lstStyle>
        <a:defPPr algn="ctr">
          <a:defRPr sz="280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800"/>
        </a:defPPr>
      </a:lstStyle>
    </a:txDef>
  </a:objectDefaults>
  <a:extraClrSchemeLst/>
  <a:extLst>
    <a:ext uri="{05A4C25C-085E-4340-85A3-A5531E510DB2}">
      <thm15:themeFamily xmlns:thm15="http://schemas.microsoft.com/office/thememl/2012/main" name="TF02787990.potx" id="{BDB9CD5E-36EC-45F3-B87D-6D062B8A3823}" vid="{51682E2F-7C85-4D6F-AD40-072EFC83910D}"/>
    </a:ext>
  </a:extLst>
</a:theme>
</file>

<file path=ppt/theme/theme2.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ppt/theme/theme3.xml><?xml version="1.0" encoding="utf-8"?>
<a:theme xmlns:a="http://schemas.openxmlformats.org/drawingml/2006/main" name="Office Theme">
  <a:themeElements>
    <a:clrScheme name="Tech_16x9">
      <a:dk1>
        <a:sysClr val="windowText" lastClr="000000"/>
      </a:dk1>
      <a:lt1>
        <a:sysClr val="window" lastClr="FFFFFF"/>
      </a:lt1>
      <a:dk2>
        <a:srgbClr val="192A52"/>
      </a:dk2>
      <a:lt2>
        <a:srgbClr val="C0C0C0"/>
      </a:lt2>
      <a:accent1>
        <a:srgbClr val="009999"/>
      </a:accent1>
      <a:accent2>
        <a:srgbClr val="E98915"/>
      </a:accent2>
      <a:accent3>
        <a:srgbClr val="A419A7"/>
      </a:accent3>
      <a:accent4>
        <a:srgbClr val="AFC34D"/>
      </a:accent4>
      <a:accent5>
        <a:srgbClr val="E5572B"/>
      </a:accent5>
      <a:accent6>
        <a:srgbClr val="6868C4"/>
      </a:accent6>
      <a:hlink>
        <a:srgbClr val="009999"/>
      </a:hlink>
      <a:folHlink>
        <a:srgbClr val="7F7F7F"/>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ch_16x9">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schemeClr>
            </a:gs>
          </a:gsLst>
          <a:lin ang="5040000" scaled="1"/>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100000"/>
                <a:shade val="100000"/>
                <a:satMod val="155000"/>
              </a:schemeClr>
            </a:gs>
          </a:gsLst>
          <a:lin ang="16200000" scaled="0"/>
        </a:gradFill>
      </a:fillStyleLst>
      <a:lnStyleLst>
        <a:ln w="9525" cap="flat" cmpd="sng" algn="ctr">
          <a:solidFill>
            <a:schemeClr val="ph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atMod val="300000"/>
              </a:schemeClr>
            </a:contourClr>
          </a:sp3d>
        </a:effectStyle>
      </a:effectStyleLst>
      <a:bgFillStyleLst>
        <a:solidFill>
          <a:schemeClr val="phClr"/>
        </a:solidFill>
        <a:gradFill rotWithShape="1">
          <a:gsLst>
            <a:gs pos="0">
              <a:schemeClr val="phClr">
                <a:tint val="100000"/>
                <a:shade val="0"/>
                <a:satMod val="100000"/>
              </a:schemeClr>
            </a:gs>
            <a:gs pos="85000">
              <a:schemeClr val="phClr">
                <a:tint val="100000"/>
                <a:shade val="30000"/>
                <a:satMod val="100000"/>
              </a:schemeClr>
            </a:gs>
            <a:gs pos="100000">
              <a:schemeClr val="phClr">
                <a:shade val="60000"/>
                <a:satMod val="100000"/>
              </a:schemeClr>
            </a:gs>
          </a:gsLst>
          <a:lin ang="13500000" scaled="0"/>
        </a:gradFill>
        <a:gradFill rotWithShape="1">
          <a:gsLst>
            <a:gs pos="0">
              <a:schemeClr val="phClr">
                <a:tint val="100000"/>
                <a:shade val="0"/>
                <a:satMod val="100000"/>
              </a:schemeClr>
            </a:gs>
            <a:gs pos="85000">
              <a:schemeClr val="phClr">
                <a:shade val="30000"/>
                <a:satMod val="100000"/>
              </a:schemeClr>
            </a:gs>
            <a:gs pos="100000">
              <a:schemeClr val="phClr">
                <a:shade val="60000"/>
                <a:satMod val="100000"/>
              </a:schemeClr>
            </a:gs>
          </a:gsLst>
          <a:lin ang="189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ocPublishedLinkedAssetsLookup xmlns="4873beb7-5857-4685-be1f-d57550cc96cc" xsi:nil="true"/>
    <ApprovalStatus xmlns="4873beb7-5857-4685-be1f-d57550cc96cc">InProgress</ApprovalStatus>
    <MarketSpecific xmlns="4873beb7-5857-4685-be1f-d57550cc96cc">false</MarketSpecific>
    <LocComments xmlns="4873beb7-5857-4685-be1f-d57550cc96cc" xsi:nil="true"/>
    <LocLastLocAttemptVersionTypeLookup xmlns="4873beb7-5857-4685-be1f-d57550cc96cc" xsi:nil="true"/>
    <DirectSourceMarket xmlns="4873beb7-5857-4685-be1f-d57550cc96cc" xsi:nil="true"/>
    <ThumbnailAssetId xmlns="4873beb7-5857-4685-be1f-d57550cc96cc" xsi:nil="true"/>
    <PrimaryImageGen xmlns="4873beb7-5857-4685-be1f-d57550cc96cc">false</PrimaryImageGen>
    <LocNewPublishedVersionLookup xmlns="4873beb7-5857-4685-be1f-d57550cc96cc" xsi:nil="true"/>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LocOverallPublishStatusLookup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LocOverallLocStatusLookup xmlns="4873beb7-5857-4685-be1f-d57550cc96cc" xsi:nil="tru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1345093</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This simple template design works for technology and  businesses, but it's versatile enough to use in other contexts.  It features multiple slide layouts designed for widescreen (16x9 resolution) and includes a sample SmartArt list and chart that are easily editable.</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2011-11-26T00:30:00+00:00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TemplateStatus xmlns="4873beb7-5857-4685-be1f-d57550cc96cc">Complete</TemplateStatus>
    <Downloads xmlns="4873beb7-5857-4685-be1f-d57550cc96cc">0</Downloads>
    <OOCacheId xmlns="4873beb7-5857-4685-be1f-d57550cc96cc" xsi:nil="true"/>
    <IsDeleted xmlns="4873beb7-5857-4685-be1f-d57550cc96cc">false</IsDeleted>
    <LocPublishedDependentAssetsLookup xmlns="4873beb7-5857-4685-be1f-d57550cc96cc" xsi:nil="true"/>
    <TPExecutable xmlns="4873beb7-5857-4685-be1f-d57550cc96cc" xsi:nil="true"/>
    <EditorialTags xmlns="4873beb7-5857-4685-be1f-d57550cc96cc" xsi:nil="true"/>
    <SubmitterId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TP102787989</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694266</LocLastLocAttemptVersionLookup>
    <LocProcessedForHandoffsLookup xmlns="4873beb7-5857-4685-be1f-d57550cc96cc" xsi:nil="true"/>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LocOverallPreviewStatusLookup xmlns="4873beb7-5857-4685-be1f-d57550cc96cc" xsi:nil="true"/>
    <TaxCatchAll xmlns="4873beb7-5857-4685-be1f-d57550cc96cc"/>
    <Markets xmlns="4873beb7-5857-4685-be1f-d57550cc96cc"/>
    <UAProjectedTotalWords xmlns="4873beb7-5857-4685-be1f-d57550cc96cc" xsi:nil="true"/>
    <IntlLangReview xmlns="4873beb7-5857-4685-be1f-d57550cc96cc" xsi:nil="true"/>
    <OutputCachingOn xmlns="4873beb7-5857-4685-be1f-d57550cc96cc">false</OutputCachingOn>
    <AverageRating xmlns="4873beb7-5857-4685-be1f-d57550cc96cc" xsi:nil="true"/>
    <APAuthor xmlns="4873beb7-5857-4685-be1f-d57550cc96cc">
      <UserInfo>
        <DisplayName>REDMOND\kristaa</DisplayName>
        <AccountId>136</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LocProcessedForMarketsLookup xmlns="4873beb7-5857-4685-be1f-d57550cc96cc" xsi:nil="true"/>
    <TPLaunchHelpLinkType xmlns="4873beb7-5857-4685-be1f-d57550cc96cc">Template</TPLaunchHelpLinkType>
    <OriginalRelease xmlns="4873beb7-5857-4685-be1f-d57550cc96cc">15</OriginalRelease>
    <LocalizationTagsTaxHTField0 xmlns="4873beb7-5857-4685-be1f-d57550cc96cc">
      <Terms xmlns="http://schemas.microsoft.com/office/infopath/2007/PartnerControls"/>
    </LocalizationTagsTaxHTField0>
    <UACurrentWords xmlns="4873beb7-5857-4685-be1f-d57550cc96cc" xsi:nil="true"/>
    <ArtSampleDocs xmlns="4873beb7-5857-4685-be1f-d57550cc96cc" xsi:nil="true"/>
    <UALocRecommendation xmlns="4873beb7-5857-4685-be1f-d57550cc96cc">Localize</UALocRecommendation>
    <Manager xmlns="4873beb7-5857-4685-be1f-d57550cc96cc" xsi:nil="true"/>
    <LocOverallHandbackStatusLookup xmlns="4873beb7-5857-4685-be1f-d57550cc96cc" xsi:nil="true"/>
    <ShowIn xmlns="4873beb7-5857-4685-be1f-d57550cc96cc">Show everywhere</ShowIn>
    <UANotes xmlns="4873beb7-5857-4685-be1f-d57550cc96cc" xsi:nil="true"/>
    <InternalTagsTaxHTField0 xmlns="4873beb7-5857-4685-be1f-d57550cc96cc">
      <Terms xmlns="http://schemas.microsoft.com/office/infopath/2007/PartnerControls"/>
    </InternalTagsTaxHTField0>
    <CSXHash xmlns="4873beb7-5857-4685-be1f-d57550cc96cc" xsi:nil="true"/>
    <VoteCount xmlns="4873beb7-5857-4685-be1f-d57550cc96cc" xsi:nil="true"/>
    <AssetExpire xmlns="4873beb7-5857-4685-be1f-d57550cc96cc">2029-05-12T07:00:00+00:00</AssetExpire>
    <DSATActionTaken xmlns="4873beb7-5857-4685-be1f-d57550cc96cc" xsi:nil="true"/>
    <CSXSubmissionMarket xmlns="4873beb7-5857-4685-be1f-d57550cc96cc" xsi:nil="true"/>
    <LocMarketGroupTiers2 xmlns="4873beb7-5857-4685-be1f-d57550cc96cc" xsi:nil="true"/>
  </documentManagement>
</p:properties>
</file>

<file path=customXml/itemProps1.xml><?xml version="1.0" encoding="utf-8"?>
<ds:datastoreItem xmlns:ds="http://schemas.openxmlformats.org/officeDocument/2006/customXml" ds:itemID="{3836F65B-1B07-41EE-A0E8-BC6EF3855225}">
  <ds:schemaRefs>
    <ds:schemaRef ds:uri="http://schemas.microsoft.com/sharepoint/v3/contenttype/forms"/>
  </ds:schemaRefs>
</ds:datastoreItem>
</file>

<file path=customXml/itemProps2.xml><?xml version="1.0" encoding="utf-8"?>
<ds:datastoreItem xmlns:ds="http://schemas.openxmlformats.org/officeDocument/2006/customXml" ds:itemID="{A09BF4D4-EF60-4196-BFC3-9462D60797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C67BEE-D13F-4BD2-98A5-34D8A0977F68}">
  <ds:schemaRefs>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www.w3.org/XML/1998/namespace"/>
    <ds:schemaRef ds:uri="http://schemas.openxmlformats.org/package/2006/metadata/core-properties"/>
    <ds:schemaRef ds:uri="4873beb7-5857-4685-be1f-d57550cc96cc"/>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278</TotalTime>
  <Words>2794</Words>
  <Application>Microsoft Office PowerPoint</Application>
  <PresentationFormat>Custom</PresentationFormat>
  <Paragraphs>200</Paragraphs>
  <Slides>39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Georgia</vt:lpstr>
      <vt:lpstr>Times New Roman</vt:lpstr>
      <vt:lpstr>Wingdings</vt:lpstr>
      <vt:lpstr>Tech 16x9</vt:lpstr>
      <vt:lpstr>Welcome to Snohomish County</vt:lpstr>
      <vt:lpstr> OBJECTIVES</vt:lpstr>
      <vt:lpstr>Why Training Matters</vt:lpstr>
      <vt:lpstr>ABOUT SNOHOMISH COUNTY BOARDS AND COMMISSIONS</vt:lpstr>
      <vt:lpstr>ROLES AND RESPONSIBILITIES</vt:lpstr>
      <vt:lpstr>ELIGIBILITY</vt:lpstr>
      <vt:lpstr>RESIGNATIONS OR TERMINATIONS</vt:lpstr>
      <vt:lpstr>WHERE DO BOARDS AND COMMISSIONS GET THEIR AUTHORITY?</vt:lpstr>
      <vt:lpstr>BOARD AND COMMISSION LIAISONS</vt:lpstr>
      <vt:lpstr>LAWS AFFECTING SNOHOMISH COUNTY BOARDS AND COMMISSIONS</vt:lpstr>
      <vt:lpstr>HUMAN RESOURCE POLICIES</vt:lpstr>
      <vt:lpstr>Non-Discrimination</vt:lpstr>
      <vt:lpstr>Disability Accommodation</vt:lpstr>
      <vt:lpstr>Workplace Harassment Policy</vt:lpstr>
      <vt:lpstr>What constitutes harassment?</vt:lpstr>
      <vt:lpstr>WHISTLEBLOWER POLICY</vt:lpstr>
      <vt:lpstr>ETHICS IN PUBLIC SERVICE</vt:lpstr>
      <vt:lpstr>ETHICS IN PUBLIC SERVICE</vt:lpstr>
      <vt:lpstr>LOBBYING</vt:lpstr>
      <vt:lpstr>PUBLIC RECORDS ACT (PRA)</vt:lpstr>
      <vt:lpstr>The Public Records Act</vt:lpstr>
      <vt:lpstr>What is a public record?</vt:lpstr>
      <vt:lpstr>What is a public records request?</vt:lpstr>
      <vt:lpstr>What are the County’s responsibilities?</vt:lpstr>
      <vt:lpstr>What are the County’s responsibilities?</vt:lpstr>
      <vt:lpstr>What are Board/Commissioner responsibilities?</vt:lpstr>
      <vt:lpstr>Public vs. Personal</vt:lpstr>
      <vt:lpstr>OPEN PUBLIC MEETINGS ACT (OPMA)</vt:lpstr>
      <vt:lpstr>Basic Requirements of OPMA</vt:lpstr>
      <vt:lpstr>Basic Requirements of OPMA cont.</vt:lpstr>
      <vt:lpstr>OPMA Key Definitions</vt:lpstr>
      <vt:lpstr>What constitutes a meeting?</vt:lpstr>
      <vt:lpstr>What are the penalties for violating the OPMA?</vt:lpstr>
      <vt:lpstr>Recommendations</vt:lpstr>
      <vt:lpstr>Use of Snohomish County Email Accounts</vt:lpstr>
      <vt:lpstr>Snohomish County Email Accounts</vt:lpstr>
      <vt:lpstr>Information Security Key Points</vt:lpstr>
      <vt:lpstr>Privacy</vt:lpstr>
      <vt:lpstr>Questions</vt:lpstr>
    </vt:vector>
  </TitlesOfParts>
  <Company>Snohomish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Snohomish County</dc:title>
  <dc:creator>Durham, Alessandra</dc:creator>
  <cp:lastModifiedBy>Durham, Alessandra</cp:lastModifiedBy>
  <cp:revision>31</cp:revision>
  <dcterms:created xsi:type="dcterms:W3CDTF">2017-04-27T19:19:02Z</dcterms:created>
  <dcterms:modified xsi:type="dcterms:W3CDTF">2017-07-12T17:47:07Z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